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43"/>
  </p:notesMasterIdLst>
  <p:handoutMasterIdLst>
    <p:handoutMasterId r:id="rId44"/>
  </p:handoutMasterIdLst>
  <p:sldIdLst>
    <p:sldId id="933" r:id="rId5"/>
    <p:sldId id="934" r:id="rId6"/>
    <p:sldId id="935" r:id="rId7"/>
    <p:sldId id="936" r:id="rId8"/>
    <p:sldId id="938" r:id="rId9"/>
    <p:sldId id="951" r:id="rId10"/>
    <p:sldId id="952" r:id="rId11"/>
    <p:sldId id="1000" r:id="rId12"/>
    <p:sldId id="980" r:id="rId13"/>
    <p:sldId id="997" r:id="rId14"/>
    <p:sldId id="971" r:id="rId15"/>
    <p:sldId id="976" r:id="rId16"/>
    <p:sldId id="953" r:id="rId17"/>
    <p:sldId id="970" r:id="rId18"/>
    <p:sldId id="977" r:id="rId19"/>
    <p:sldId id="998" r:id="rId20"/>
    <p:sldId id="945" r:id="rId21"/>
    <p:sldId id="973" r:id="rId22"/>
    <p:sldId id="974" r:id="rId23"/>
    <p:sldId id="966" r:id="rId24"/>
    <p:sldId id="975" r:id="rId25"/>
    <p:sldId id="999" r:id="rId26"/>
    <p:sldId id="955" r:id="rId27"/>
    <p:sldId id="1009" r:id="rId28"/>
    <p:sldId id="1006" r:id="rId29"/>
    <p:sldId id="942" r:id="rId30"/>
    <p:sldId id="989" r:id="rId31"/>
    <p:sldId id="1001" r:id="rId32"/>
    <p:sldId id="1002" r:id="rId33"/>
    <p:sldId id="1003" r:id="rId34"/>
    <p:sldId id="1004" r:id="rId35"/>
    <p:sldId id="1005" r:id="rId36"/>
    <p:sldId id="984" r:id="rId37"/>
    <p:sldId id="993" r:id="rId38"/>
    <p:sldId id="1008" r:id="rId39"/>
    <p:sldId id="1007" r:id="rId40"/>
    <p:sldId id="996" r:id="rId41"/>
    <p:sldId id="978" r:id="rId42"/>
  </p:sldIdLst>
  <p:sldSz cx="9144000" cy="6858000" type="screen4x3"/>
  <p:notesSz cx="7019925" cy="9305925"/>
  <p:custDataLst>
    <p:tags r:id="rId45"/>
  </p:custDataLst>
  <p:defaultTextStyle>
    <a:defPPr>
      <a:defRPr lang="en-US"/>
    </a:defPPr>
    <a:lvl1pPr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1pPr>
    <a:lvl2pPr marL="4572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2pPr>
    <a:lvl3pPr marL="9144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3pPr>
    <a:lvl4pPr marL="13716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4pPr>
    <a:lvl5pPr marL="1828800" algn="l" rtl="0" fontAlgn="base">
      <a:spcBef>
        <a:spcPct val="0"/>
      </a:spcBef>
      <a:spcAft>
        <a:spcPct val="0"/>
      </a:spcAft>
      <a:defRPr sz="1200" kern="1200" baseline="-25000">
        <a:solidFill>
          <a:schemeClr val="tx1"/>
        </a:solidFill>
        <a:latin typeface="Arial" pitchFamily="-106" charset="0"/>
        <a:ea typeface="Arial" pitchFamily="-106" charset="0"/>
        <a:cs typeface="Arial" pitchFamily="-106" charset="0"/>
      </a:defRPr>
    </a:lvl5pPr>
    <a:lvl6pPr marL="22860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6pPr>
    <a:lvl7pPr marL="27432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7pPr>
    <a:lvl8pPr marL="32004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8pPr>
    <a:lvl9pPr marL="3657600" algn="l" defTabSz="457200" rtl="0" eaLnBrk="1" latinLnBrk="0" hangingPunct="1">
      <a:defRPr sz="1200" kern="1200" baseline="-25000">
        <a:solidFill>
          <a:schemeClr val="tx1"/>
        </a:solidFill>
        <a:latin typeface="Arial" pitchFamily="-106" charset="0"/>
        <a:ea typeface="Arial" pitchFamily="-106" charset="0"/>
        <a:cs typeface="Arial" pitchFamily="-106" charset="0"/>
      </a:defRPr>
    </a:lvl9pPr>
  </p:defaultTextStyle>
  <p:extLst>
    <p:ext uri="{EFAFB233-063F-42B5-8137-9DF3F51BA10A}">
      <p15:sldGuideLst xmlns:p15="http://schemas.microsoft.com/office/powerpoint/2012/main">
        <p15:guide id="1" orient="horz" pos="2160">
          <p15:clr>
            <a:srgbClr val="A4A3A4"/>
          </p15:clr>
        </p15:guide>
        <p15:guide id="2" pos="236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2931">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sh Gosalia" initials="NG" lastIdx="1" clrIdx="0"/>
  <p:cmAuthor id="1" name="Zavy, Lyndi L.  (HSC)" initials="ZLL(" lastIdx="7" clrIdx="1">
    <p:extLst/>
  </p:cmAuthor>
  <p:cmAuthor id="2" name="Fitzgerald, Kevin A.  (HSC)" initials="KA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000"/>
    <a:srgbClr val="4D4D4D"/>
    <a:srgbClr val="7800BA"/>
    <a:srgbClr val="00AAA1"/>
    <a:srgbClr val="00BA2C"/>
    <a:srgbClr val="686868"/>
    <a:srgbClr val="FFFF00"/>
    <a:srgbClr val="990000"/>
    <a:srgbClr val="9A0000"/>
    <a:srgbClr val="84A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6" autoAdjust="0"/>
    <p:restoredTop sz="88390" autoAdjust="0"/>
  </p:normalViewPr>
  <p:slideViewPr>
    <p:cSldViewPr snapToGrid="0">
      <p:cViewPr varScale="1">
        <p:scale>
          <a:sx n="103" d="100"/>
          <a:sy n="103" d="100"/>
        </p:scale>
        <p:origin x="1476" y="102"/>
      </p:cViewPr>
      <p:guideLst>
        <p:guide orient="horz" pos="2160"/>
        <p:guide pos="2360"/>
      </p:guideLst>
    </p:cSldViewPr>
  </p:slideViewPr>
  <p:outlineViewPr>
    <p:cViewPr>
      <p:scale>
        <a:sx n="33" d="100"/>
        <a:sy n="33" d="100"/>
      </p:scale>
      <p:origin x="40" y="7536"/>
    </p:cViewPr>
  </p:outlineViewPr>
  <p:notesTextViewPr>
    <p:cViewPr>
      <p:scale>
        <a:sx n="3" d="2"/>
        <a:sy n="3" d="2"/>
      </p:scale>
      <p:origin x="0" y="0"/>
    </p:cViewPr>
  </p:notesTextViewPr>
  <p:sorterViewPr>
    <p:cViewPr>
      <p:scale>
        <a:sx n="90" d="100"/>
        <a:sy n="90" d="100"/>
      </p:scale>
      <p:origin x="0" y="3320"/>
    </p:cViewPr>
  </p:sorterViewPr>
  <p:notesViewPr>
    <p:cSldViewPr snapToGrid="0">
      <p:cViewPr>
        <p:scale>
          <a:sx n="66" d="100"/>
          <a:sy n="66" d="100"/>
        </p:scale>
        <p:origin x="-2346" y="-72"/>
      </p:cViewPr>
      <p:guideLst>
        <p:guide orient="horz" pos="3024"/>
        <p:guide pos="2304"/>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B77EC-3558-48FB-91F9-CFD62013E01F}" type="doc">
      <dgm:prSet loTypeId="urn:microsoft.com/office/officeart/2005/8/layout/hList6" loCatId="list" qsTypeId="urn:microsoft.com/office/officeart/2005/8/quickstyle/simple1" qsCatId="simple" csTypeId="urn:microsoft.com/office/officeart/2005/8/colors/accent1_2" csCatId="accent1" phldr="1"/>
      <dgm:spPr/>
    </dgm:pt>
    <dgm:pt modelId="{11799576-0D77-4609-B77C-292D3E87F8C8}">
      <dgm:prSet phldrT="[Text]"/>
      <dgm:spPr/>
      <dgm:t>
        <a:bodyPr/>
        <a:lstStyle/>
        <a:p>
          <a:r>
            <a:rPr lang="en-US" dirty="0" smtClean="0">
              <a:latin typeface="Garamond"/>
            </a:rPr>
            <a:t>1. Monthly payroll is challenging for administration, recruitment </a:t>
          </a:r>
          <a:endParaRPr lang="en-US" dirty="0"/>
        </a:p>
      </dgm:t>
    </dgm:pt>
    <dgm:pt modelId="{909E52D8-E21E-461A-8417-9F6BAD97D71F}" type="parTrans" cxnId="{B92DBE65-B435-4368-A502-A874400B700A}">
      <dgm:prSet/>
      <dgm:spPr/>
      <dgm:t>
        <a:bodyPr/>
        <a:lstStyle/>
        <a:p>
          <a:endParaRPr lang="en-US"/>
        </a:p>
      </dgm:t>
    </dgm:pt>
    <dgm:pt modelId="{BDE618AA-5EAD-4B81-8C09-280CE244191A}" type="sibTrans" cxnId="{B92DBE65-B435-4368-A502-A874400B700A}">
      <dgm:prSet/>
      <dgm:spPr/>
      <dgm:t>
        <a:bodyPr/>
        <a:lstStyle/>
        <a:p>
          <a:endParaRPr lang="en-US"/>
        </a:p>
      </dgm:t>
    </dgm:pt>
    <dgm:pt modelId="{4405ADBB-27A2-4391-A5C2-3424E9CCA088}">
      <dgm:prSet phldrT="[Text]"/>
      <dgm:spPr/>
      <dgm:t>
        <a:bodyPr/>
        <a:lstStyle/>
        <a:p>
          <a:r>
            <a:rPr lang="en-US" dirty="0" smtClean="0">
              <a:latin typeface="Garamond"/>
            </a:rPr>
            <a:t>2. Affordable Care Act (ACA) changes require tracking part-time employee hours in real-time</a:t>
          </a:r>
          <a:endParaRPr lang="en-US" dirty="0"/>
        </a:p>
      </dgm:t>
    </dgm:pt>
    <dgm:pt modelId="{7301A6BE-8286-41B9-B8E6-8DF1ADF1466A}" type="parTrans" cxnId="{8D511E95-EDB7-48CD-8578-E1148098DD40}">
      <dgm:prSet/>
      <dgm:spPr/>
      <dgm:t>
        <a:bodyPr/>
        <a:lstStyle/>
        <a:p>
          <a:endParaRPr lang="en-US"/>
        </a:p>
      </dgm:t>
    </dgm:pt>
    <dgm:pt modelId="{45E69056-EC83-477A-AAD6-0810CC5C3DCB}" type="sibTrans" cxnId="{8D511E95-EDB7-48CD-8578-E1148098DD40}">
      <dgm:prSet/>
      <dgm:spPr/>
      <dgm:t>
        <a:bodyPr/>
        <a:lstStyle/>
        <a:p>
          <a:endParaRPr lang="en-US"/>
        </a:p>
      </dgm:t>
    </dgm:pt>
    <dgm:pt modelId="{2DB0120E-7675-42E5-894D-6CE0654D28BF}">
      <dgm:prSet phldrT="[Text]"/>
      <dgm:spPr/>
      <dgm:t>
        <a:bodyPr/>
        <a:lstStyle/>
        <a:p>
          <a:r>
            <a:rPr lang="en-US" dirty="0" smtClean="0">
              <a:latin typeface="Garamond"/>
            </a:rPr>
            <a:t>3. State of OK moved to biweekly January 2013</a:t>
          </a:r>
          <a:endParaRPr lang="en-US" dirty="0"/>
        </a:p>
      </dgm:t>
    </dgm:pt>
    <dgm:pt modelId="{4D28739B-0B30-472B-A064-9245F68D4794}" type="parTrans" cxnId="{6DAFF609-45E5-44CC-9564-D6D79AAB8F33}">
      <dgm:prSet/>
      <dgm:spPr/>
      <dgm:t>
        <a:bodyPr/>
        <a:lstStyle/>
        <a:p>
          <a:endParaRPr lang="en-US"/>
        </a:p>
      </dgm:t>
    </dgm:pt>
    <dgm:pt modelId="{DB469AC7-BB42-435A-A939-C26C3AAAE840}" type="sibTrans" cxnId="{6DAFF609-45E5-44CC-9564-D6D79AAB8F33}">
      <dgm:prSet/>
      <dgm:spPr/>
      <dgm:t>
        <a:bodyPr/>
        <a:lstStyle/>
        <a:p>
          <a:endParaRPr lang="en-US"/>
        </a:p>
      </dgm:t>
    </dgm:pt>
    <dgm:pt modelId="{FAB17418-55E7-4FAE-B8AE-FC0B438A1573}" type="pres">
      <dgm:prSet presAssocID="{770B77EC-3558-48FB-91F9-CFD62013E01F}" presName="Name0" presStyleCnt="0">
        <dgm:presLayoutVars>
          <dgm:dir/>
          <dgm:resizeHandles val="exact"/>
        </dgm:presLayoutVars>
      </dgm:prSet>
      <dgm:spPr/>
    </dgm:pt>
    <dgm:pt modelId="{3A76E781-FB3B-47BF-AE25-9D032C27AD2A}" type="pres">
      <dgm:prSet presAssocID="{11799576-0D77-4609-B77C-292D3E87F8C8}" presName="node" presStyleLbl="node1" presStyleIdx="0" presStyleCnt="3">
        <dgm:presLayoutVars>
          <dgm:bulletEnabled val="1"/>
        </dgm:presLayoutVars>
      </dgm:prSet>
      <dgm:spPr/>
      <dgm:t>
        <a:bodyPr/>
        <a:lstStyle/>
        <a:p>
          <a:endParaRPr lang="en-US"/>
        </a:p>
      </dgm:t>
    </dgm:pt>
    <dgm:pt modelId="{366F6F24-3307-40C9-8C10-609FF09A1F09}" type="pres">
      <dgm:prSet presAssocID="{BDE618AA-5EAD-4B81-8C09-280CE244191A}" presName="sibTrans" presStyleCnt="0"/>
      <dgm:spPr/>
    </dgm:pt>
    <dgm:pt modelId="{8BBC508C-8C8A-4E58-AB5B-8AE60AF2A8FF}" type="pres">
      <dgm:prSet presAssocID="{4405ADBB-27A2-4391-A5C2-3424E9CCA088}" presName="node" presStyleLbl="node1" presStyleIdx="1" presStyleCnt="3">
        <dgm:presLayoutVars>
          <dgm:bulletEnabled val="1"/>
        </dgm:presLayoutVars>
      </dgm:prSet>
      <dgm:spPr/>
      <dgm:t>
        <a:bodyPr/>
        <a:lstStyle/>
        <a:p>
          <a:endParaRPr lang="en-US"/>
        </a:p>
      </dgm:t>
    </dgm:pt>
    <dgm:pt modelId="{60B7BC80-4F76-46CA-8F4A-0310D2D83C23}" type="pres">
      <dgm:prSet presAssocID="{45E69056-EC83-477A-AAD6-0810CC5C3DCB}" presName="sibTrans" presStyleCnt="0"/>
      <dgm:spPr/>
    </dgm:pt>
    <dgm:pt modelId="{2F17DBC4-8515-4F8A-9C09-C81AD1410C1C}" type="pres">
      <dgm:prSet presAssocID="{2DB0120E-7675-42E5-894D-6CE0654D28BF}" presName="node" presStyleLbl="node1" presStyleIdx="2" presStyleCnt="3">
        <dgm:presLayoutVars>
          <dgm:bulletEnabled val="1"/>
        </dgm:presLayoutVars>
      </dgm:prSet>
      <dgm:spPr/>
      <dgm:t>
        <a:bodyPr/>
        <a:lstStyle/>
        <a:p>
          <a:endParaRPr lang="en-US"/>
        </a:p>
      </dgm:t>
    </dgm:pt>
  </dgm:ptLst>
  <dgm:cxnLst>
    <dgm:cxn modelId="{8D511E95-EDB7-48CD-8578-E1148098DD40}" srcId="{770B77EC-3558-48FB-91F9-CFD62013E01F}" destId="{4405ADBB-27A2-4391-A5C2-3424E9CCA088}" srcOrd="1" destOrd="0" parTransId="{7301A6BE-8286-41B9-B8E6-8DF1ADF1466A}" sibTransId="{45E69056-EC83-477A-AAD6-0810CC5C3DCB}"/>
    <dgm:cxn modelId="{B92DBE65-B435-4368-A502-A874400B700A}" srcId="{770B77EC-3558-48FB-91F9-CFD62013E01F}" destId="{11799576-0D77-4609-B77C-292D3E87F8C8}" srcOrd="0" destOrd="0" parTransId="{909E52D8-E21E-461A-8417-9F6BAD97D71F}" sibTransId="{BDE618AA-5EAD-4B81-8C09-280CE244191A}"/>
    <dgm:cxn modelId="{9835D6E2-C1F3-401F-8362-2FD4657D6744}" type="presOf" srcId="{4405ADBB-27A2-4391-A5C2-3424E9CCA088}" destId="{8BBC508C-8C8A-4E58-AB5B-8AE60AF2A8FF}" srcOrd="0" destOrd="0" presId="urn:microsoft.com/office/officeart/2005/8/layout/hList6"/>
    <dgm:cxn modelId="{54A71149-7033-49EB-AE4C-BCC6B3499A0E}" type="presOf" srcId="{11799576-0D77-4609-B77C-292D3E87F8C8}" destId="{3A76E781-FB3B-47BF-AE25-9D032C27AD2A}" srcOrd="0" destOrd="0" presId="urn:microsoft.com/office/officeart/2005/8/layout/hList6"/>
    <dgm:cxn modelId="{A4953E30-B2D4-423F-8DCE-29B2B7E68447}" type="presOf" srcId="{2DB0120E-7675-42E5-894D-6CE0654D28BF}" destId="{2F17DBC4-8515-4F8A-9C09-C81AD1410C1C}" srcOrd="0" destOrd="0" presId="urn:microsoft.com/office/officeart/2005/8/layout/hList6"/>
    <dgm:cxn modelId="{CB23A090-F529-4A2E-B7D8-B13525763103}" type="presOf" srcId="{770B77EC-3558-48FB-91F9-CFD62013E01F}" destId="{FAB17418-55E7-4FAE-B8AE-FC0B438A1573}" srcOrd="0" destOrd="0" presId="urn:microsoft.com/office/officeart/2005/8/layout/hList6"/>
    <dgm:cxn modelId="{6DAFF609-45E5-44CC-9564-D6D79AAB8F33}" srcId="{770B77EC-3558-48FB-91F9-CFD62013E01F}" destId="{2DB0120E-7675-42E5-894D-6CE0654D28BF}" srcOrd="2" destOrd="0" parTransId="{4D28739B-0B30-472B-A064-9245F68D4794}" sibTransId="{DB469AC7-BB42-435A-A939-C26C3AAAE840}"/>
    <dgm:cxn modelId="{E74139FF-0787-46BA-98DF-535CBC1B5CF2}" type="presParOf" srcId="{FAB17418-55E7-4FAE-B8AE-FC0B438A1573}" destId="{3A76E781-FB3B-47BF-AE25-9D032C27AD2A}" srcOrd="0" destOrd="0" presId="urn:microsoft.com/office/officeart/2005/8/layout/hList6"/>
    <dgm:cxn modelId="{7B19C316-C018-4861-8F6E-2D73B9A0110D}" type="presParOf" srcId="{FAB17418-55E7-4FAE-B8AE-FC0B438A1573}" destId="{366F6F24-3307-40C9-8C10-609FF09A1F09}" srcOrd="1" destOrd="0" presId="urn:microsoft.com/office/officeart/2005/8/layout/hList6"/>
    <dgm:cxn modelId="{3765B555-6BEC-4DBA-A206-F3603BA4FF7D}" type="presParOf" srcId="{FAB17418-55E7-4FAE-B8AE-FC0B438A1573}" destId="{8BBC508C-8C8A-4E58-AB5B-8AE60AF2A8FF}" srcOrd="2" destOrd="0" presId="urn:microsoft.com/office/officeart/2005/8/layout/hList6"/>
    <dgm:cxn modelId="{AE1E7650-9B24-40B8-9205-748ADFF1FFE5}" type="presParOf" srcId="{FAB17418-55E7-4FAE-B8AE-FC0B438A1573}" destId="{60B7BC80-4F76-46CA-8F4A-0310D2D83C23}" srcOrd="3" destOrd="0" presId="urn:microsoft.com/office/officeart/2005/8/layout/hList6"/>
    <dgm:cxn modelId="{A8D20283-A03B-4F8D-B296-57214EDBDFF5}" type="presParOf" srcId="{FAB17418-55E7-4FAE-B8AE-FC0B438A1573}" destId="{2F17DBC4-8515-4F8A-9C09-C81AD1410C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A67E3-A607-4AD9-B063-EFDAD5FB62FC}" type="doc">
      <dgm:prSet loTypeId="urn:microsoft.com/office/officeart/2005/8/layout/hChevron3" loCatId="process" qsTypeId="urn:microsoft.com/office/officeart/2005/8/quickstyle/simple1" qsCatId="simple" csTypeId="urn:microsoft.com/office/officeart/2005/8/colors/colorful5" csCatId="colorful" phldr="1"/>
      <dgm:spPr/>
    </dgm:pt>
    <dgm:pt modelId="{D5AFAA18-BAF3-41FC-BCE6-E36B45CFBB0B}">
      <dgm:prSet phldrT="[Text]"/>
      <dgm:spPr/>
      <dgm:t>
        <a:bodyPr/>
        <a:lstStyle/>
        <a:p>
          <a:r>
            <a:rPr lang="en-US" dirty="0" smtClean="0">
              <a:latin typeface="Garamond" panose="02020404030301010803" pitchFamily="18" charset="0"/>
            </a:rPr>
            <a:t>Banked holiday </a:t>
          </a:r>
          <a:endParaRPr lang="en-US" dirty="0">
            <a:latin typeface="Garamond" panose="02020404030301010803" pitchFamily="18" charset="0"/>
          </a:endParaRPr>
        </a:p>
      </dgm:t>
    </dgm:pt>
    <dgm:pt modelId="{949DB1D3-BB1C-45DD-B591-D5C883E0794E}" type="parTrans" cxnId="{D1B07247-BEBC-4D77-B806-B683DCC2D1A6}">
      <dgm:prSet/>
      <dgm:spPr/>
      <dgm:t>
        <a:bodyPr/>
        <a:lstStyle/>
        <a:p>
          <a:endParaRPr lang="en-US"/>
        </a:p>
      </dgm:t>
    </dgm:pt>
    <dgm:pt modelId="{83499410-59E7-4ADC-9514-4AE1B79805C3}" type="sibTrans" cxnId="{D1B07247-BEBC-4D77-B806-B683DCC2D1A6}">
      <dgm:prSet/>
      <dgm:spPr/>
      <dgm:t>
        <a:bodyPr/>
        <a:lstStyle/>
        <a:p>
          <a:endParaRPr lang="en-US"/>
        </a:p>
      </dgm:t>
    </dgm:pt>
    <dgm:pt modelId="{99B537AB-8449-477D-80F3-6B86BEA1A284}">
      <dgm:prSet phldrT="[Text]"/>
      <dgm:spPr/>
      <dgm:t>
        <a:bodyPr/>
        <a:lstStyle/>
        <a:p>
          <a:r>
            <a:rPr lang="en-US" dirty="0" smtClean="0">
              <a:latin typeface="Garamond" panose="02020404030301010803" pitchFamily="18" charset="0"/>
            </a:rPr>
            <a:t>Comp time </a:t>
          </a:r>
          <a:endParaRPr lang="en-US" dirty="0">
            <a:latin typeface="Garamond" panose="02020404030301010803" pitchFamily="18" charset="0"/>
          </a:endParaRPr>
        </a:p>
      </dgm:t>
    </dgm:pt>
    <dgm:pt modelId="{3076D7B2-5821-4E02-AC53-B7F08675AC9C}" type="parTrans" cxnId="{E8AD7AC2-9D97-4AFE-8B36-694A6355DF7D}">
      <dgm:prSet/>
      <dgm:spPr/>
      <dgm:t>
        <a:bodyPr/>
        <a:lstStyle/>
        <a:p>
          <a:endParaRPr lang="en-US"/>
        </a:p>
      </dgm:t>
    </dgm:pt>
    <dgm:pt modelId="{15CE5585-0B82-4712-AD51-77822EF22082}" type="sibTrans" cxnId="{E8AD7AC2-9D97-4AFE-8B36-694A6355DF7D}">
      <dgm:prSet/>
      <dgm:spPr/>
      <dgm:t>
        <a:bodyPr/>
        <a:lstStyle/>
        <a:p>
          <a:endParaRPr lang="en-US"/>
        </a:p>
      </dgm:t>
    </dgm:pt>
    <dgm:pt modelId="{532D9665-993D-47AB-A5E0-B1086BDDF871}">
      <dgm:prSet phldrT="[Text]"/>
      <dgm:spPr/>
      <dgm:t>
        <a:bodyPr/>
        <a:lstStyle/>
        <a:p>
          <a:r>
            <a:rPr lang="en-US" dirty="0" smtClean="0">
              <a:latin typeface="Garamond" panose="02020404030301010803" pitchFamily="18" charset="0"/>
            </a:rPr>
            <a:t>PTO </a:t>
          </a:r>
          <a:endParaRPr lang="en-US" dirty="0">
            <a:latin typeface="Garamond" panose="02020404030301010803" pitchFamily="18" charset="0"/>
          </a:endParaRPr>
        </a:p>
      </dgm:t>
    </dgm:pt>
    <dgm:pt modelId="{2E97187C-4ADA-478C-A3C0-D0ED3AF28295}" type="parTrans" cxnId="{EE952FE3-23C2-44A7-A0BE-61AF1F4454A6}">
      <dgm:prSet/>
      <dgm:spPr/>
      <dgm:t>
        <a:bodyPr/>
        <a:lstStyle/>
        <a:p>
          <a:endParaRPr lang="en-US"/>
        </a:p>
      </dgm:t>
    </dgm:pt>
    <dgm:pt modelId="{C3338840-56E9-49EA-BC5D-5D6833DFE9AA}" type="sibTrans" cxnId="{EE952FE3-23C2-44A7-A0BE-61AF1F4454A6}">
      <dgm:prSet/>
      <dgm:spPr/>
      <dgm:t>
        <a:bodyPr/>
        <a:lstStyle/>
        <a:p>
          <a:endParaRPr lang="en-US"/>
        </a:p>
      </dgm:t>
    </dgm:pt>
    <dgm:pt modelId="{7EF73477-7291-405C-91A6-4E04B5F12408}">
      <dgm:prSet phldrT="[Text]"/>
      <dgm:spPr/>
      <dgm:t>
        <a:bodyPr/>
        <a:lstStyle/>
        <a:p>
          <a:r>
            <a:rPr lang="en-US" dirty="0" smtClean="0">
              <a:latin typeface="Garamond" panose="02020404030301010803" pitchFamily="18" charset="0"/>
            </a:rPr>
            <a:t>Extended Sick Leave </a:t>
          </a:r>
          <a:endParaRPr lang="en-US" dirty="0">
            <a:latin typeface="Garamond" panose="02020404030301010803" pitchFamily="18" charset="0"/>
          </a:endParaRPr>
        </a:p>
      </dgm:t>
    </dgm:pt>
    <dgm:pt modelId="{A76EE87C-536D-40E6-95FD-FFF3A2885ED2}" type="parTrans" cxnId="{5C1893F0-DB28-4839-B56C-8FB079834F84}">
      <dgm:prSet/>
      <dgm:spPr/>
      <dgm:t>
        <a:bodyPr/>
        <a:lstStyle/>
        <a:p>
          <a:endParaRPr lang="en-US"/>
        </a:p>
      </dgm:t>
    </dgm:pt>
    <dgm:pt modelId="{9AFB22B8-F865-407F-A3AD-425BB6DF9B78}" type="sibTrans" cxnId="{5C1893F0-DB28-4839-B56C-8FB079834F84}">
      <dgm:prSet/>
      <dgm:spPr/>
      <dgm:t>
        <a:bodyPr/>
        <a:lstStyle/>
        <a:p>
          <a:endParaRPr lang="en-US"/>
        </a:p>
      </dgm:t>
    </dgm:pt>
    <dgm:pt modelId="{7F072077-2FDF-40E4-BE0E-1ADA38B1811E}">
      <dgm:prSet phldrT="[Text]"/>
      <dgm:spPr/>
      <dgm:t>
        <a:bodyPr/>
        <a:lstStyle/>
        <a:p>
          <a:r>
            <a:rPr lang="en-US" dirty="0" smtClean="0">
              <a:latin typeface="Garamond" panose="02020404030301010803" pitchFamily="18" charset="0"/>
            </a:rPr>
            <a:t>Leave without Pay </a:t>
          </a:r>
          <a:endParaRPr lang="en-US" dirty="0">
            <a:latin typeface="Garamond" panose="02020404030301010803" pitchFamily="18" charset="0"/>
          </a:endParaRPr>
        </a:p>
      </dgm:t>
    </dgm:pt>
    <dgm:pt modelId="{E050CA28-BEAD-44AD-ADF1-4937BB437578}" type="parTrans" cxnId="{86AFD923-DE97-4457-85C5-E86CD1FE842D}">
      <dgm:prSet/>
      <dgm:spPr/>
      <dgm:t>
        <a:bodyPr/>
        <a:lstStyle/>
        <a:p>
          <a:endParaRPr lang="en-US"/>
        </a:p>
      </dgm:t>
    </dgm:pt>
    <dgm:pt modelId="{37DF3794-8F12-4097-9EA6-2816CD47653A}" type="sibTrans" cxnId="{86AFD923-DE97-4457-85C5-E86CD1FE842D}">
      <dgm:prSet/>
      <dgm:spPr/>
      <dgm:t>
        <a:bodyPr/>
        <a:lstStyle/>
        <a:p>
          <a:endParaRPr lang="en-US"/>
        </a:p>
      </dgm:t>
    </dgm:pt>
    <dgm:pt modelId="{879C5B11-3FD1-48BE-A6FE-5D1CB5DD5813}" type="pres">
      <dgm:prSet presAssocID="{842A67E3-A607-4AD9-B063-EFDAD5FB62FC}" presName="Name0" presStyleCnt="0">
        <dgm:presLayoutVars>
          <dgm:dir/>
          <dgm:resizeHandles val="exact"/>
        </dgm:presLayoutVars>
      </dgm:prSet>
      <dgm:spPr/>
    </dgm:pt>
    <dgm:pt modelId="{F070C357-010A-4F96-99A1-B570C3F5EE29}" type="pres">
      <dgm:prSet presAssocID="{D5AFAA18-BAF3-41FC-BCE6-E36B45CFBB0B}" presName="parTxOnly" presStyleLbl="node1" presStyleIdx="0" presStyleCnt="5" custLinFactNeighborY="55584">
        <dgm:presLayoutVars>
          <dgm:bulletEnabled val="1"/>
        </dgm:presLayoutVars>
      </dgm:prSet>
      <dgm:spPr/>
      <dgm:t>
        <a:bodyPr/>
        <a:lstStyle/>
        <a:p>
          <a:endParaRPr lang="en-US"/>
        </a:p>
      </dgm:t>
    </dgm:pt>
    <dgm:pt modelId="{71BA9419-37F2-4301-BDE1-4A2BA389403D}" type="pres">
      <dgm:prSet presAssocID="{83499410-59E7-4ADC-9514-4AE1B79805C3}" presName="parSpace" presStyleCnt="0"/>
      <dgm:spPr/>
    </dgm:pt>
    <dgm:pt modelId="{A315A171-6B68-47B1-88DA-578A218CF7A5}" type="pres">
      <dgm:prSet presAssocID="{99B537AB-8449-477D-80F3-6B86BEA1A284}" presName="parTxOnly" presStyleLbl="node1" presStyleIdx="1" presStyleCnt="5" custLinFactNeighborY="55584">
        <dgm:presLayoutVars>
          <dgm:bulletEnabled val="1"/>
        </dgm:presLayoutVars>
      </dgm:prSet>
      <dgm:spPr/>
      <dgm:t>
        <a:bodyPr/>
        <a:lstStyle/>
        <a:p>
          <a:endParaRPr lang="en-US"/>
        </a:p>
      </dgm:t>
    </dgm:pt>
    <dgm:pt modelId="{D8F453D2-58F1-4A8C-9A41-F8694D5649F8}" type="pres">
      <dgm:prSet presAssocID="{15CE5585-0B82-4712-AD51-77822EF22082}" presName="parSpace" presStyleCnt="0"/>
      <dgm:spPr/>
    </dgm:pt>
    <dgm:pt modelId="{89C636B9-4AB6-492B-B559-05A07271F91F}" type="pres">
      <dgm:prSet presAssocID="{532D9665-993D-47AB-A5E0-B1086BDDF871}" presName="parTxOnly" presStyleLbl="node1" presStyleIdx="2" presStyleCnt="5" custLinFactNeighborY="55584">
        <dgm:presLayoutVars>
          <dgm:bulletEnabled val="1"/>
        </dgm:presLayoutVars>
      </dgm:prSet>
      <dgm:spPr/>
      <dgm:t>
        <a:bodyPr/>
        <a:lstStyle/>
        <a:p>
          <a:endParaRPr lang="en-US"/>
        </a:p>
      </dgm:t>
    </dgm:pt>
    <dgm:pt modelId="{5CF1E629-6AC0-4C87-B59C-B2EE8A079D5A}" type="pres">
      <dgm:prSet presAssocID="{C3338840-56E9-49EA-BC5D-5D6833DFE9AA}" presName="parSpace" presStyleCnt="0"/>
      <dgm:spPr/>
    </dgm:pt>
    <dgm:pt modelId="{2359EBBA-BE71-47B3-BF09-95880984D3B4}" type="pres">
      <dgm:prSet presAssocID="{7EF73477-7291-405C-91A6-4E04B5F12408}" presName="parTxOnly" presStyleLbl="node1" presStyleIdx="3" presStyleCnt="5" custLinFactNeighborY="55584">
        <dgm:presLayoutVars>
          <dgm:bulletEnabled val="1"/>
        </dgm:presLayoutVars>
      </dgm:prSet>
      <dgm:spPr/>
      <dgm:t>
        <a:bodyPr/>
        <a:lstStyle/>
        <a:p>
          <a:endParaRPr lang="en-US"/>
        </a:p>
      </dgm:t>
    </dgm:pt>
    <dgm:pt modelId="{344DA718-2269-4348-89ED-441994456E1D}" type="pres">
      <dgm:prSet presAssocID="{9AFB22B8-F865-407F-A3AD-425BB6DF9B78}" presName="parSpace" presStyleCnt="0"/>
      <dgm:spPr/>
    </dgm:pt>
    <dgm:pt modelId="{67A2746F-A172-4504-B35A-FDF9DE9C09C1}" type="pres">
      <dgm:prSet presAssocID="{7F072077-2FDF-40E4-BE0E-1ADA38B1811E}" presName="parTxOnly" presStyleLbl="node1" presStyleIdx="4" presStyleCnt="5" custLinFactNeighborY="55584">
        <dgm:presLayoutVars>
          <dgm:bulletEnabled val="1"/>
        </dgm:presLayoutVars>
      </dgm:prSet>
      <dgm:spPr/>
      <dgm:t>
        <a:bodyPr/>
        <a:lstStyle/>
        <a:p>
          <a:endParaRPr lang="en-US"/>
        </a:p>
      </dgm:t>
    </dgm:pt>
  </dgm:ptLst>
  <dgm:cxnLst>
    <dgm:cxn modelId="{86AFD923-DE97-4457-85C5-E86CD1FE842D}" srcId="{842A67E3-A607-4AD9-B063-EFDAD5FB62FC}" destId="{7F072077-2FDF-40E4-BE0E-1ADA38B1811E}" srcOrd="4" destOrd="0" parTransId="{E050CA28-BEAD-44AD-ADF1-4937BB437578}" sibTransId="{37DF3794-8F12-4097-9EA6-2816CD47653A}"/>
    <dgm:cxn modelId="{5C1893F0-DB28-4839-B56C-8FB079834F84}" srcId="{842A67E3-A607-4AD9-B063-EFDAD5FB62FC}" destId="{7EF73477-7291-405C-91A6-4E04B5F12408}" srcOrd="3" destOrd="0" parTransId="{A76EE87C-536D-40E6-95FD-FFF3A2885ED2}" sibTransId="{9AFB22B8-F865-407F-A3AD-425BB6DF9B78}"/>
    <dgm:cxn modelId="{F99153C3-7356-482E-BE40-31294739433A}" type="presOf" srcId="{7EF73477-7291-405C-91A6-4E04B5F12408}" destId="{2359EBBA-BE71-47B3-BF09-95880984D3B4}" srcOrd="0" destOrd="0" presId="urn:microsoft.com/office/officeart/2005/8/layout/hChevron3"/>
    <dgm:cxn modelId="{C9628BEC-8D24-42AB-A9F1-2A3FD5F292FD}" type="presOf" srcId="{532D9665-993D-47AB-A5E0-B1086BDDF871}" destId="{89C636B9-4AB6-492B-B559-05A07271F91F}" srcOrd="0" destOrd="0" presId="urn:microsoft.com/office/officeart/2005/8/layout/hChevron3"/>
    <dgm:cxn modelId="{91B39191-5DED-4C9F-A958-AAC48ECAD1AC}" type="presOf" srcId="{99B537AB-8449-477D-80F3-6B86BEA1A284}" destId="{A315A171-6B68-47B1-88DA-578A218CF7A5}" srcOrd="0" destOrd="0" presId="urn:microsoft.com/office/officeart/2005/8/layout/hChevron3"/>
    <dgm:cxn modelId="{EE952FE3-23C2-44A7-A0BE-61AF1F4454A6}" srcId="{842A67E3-A607-4AD9-B063-EFDAD5FB62FC}" destId="{532D9665-993D-47AB-A5E0-B1086BDDF871}" srcOrd="2" destOrd="0" parTransId="{2E97187C-4ADA-478C-A3C0-D0ED3AF28295}" sibTransId="{C3338840-56E9-49EA-BC5D-5D6833DFE9AA}"/>
    <dgm:cxn modelId="{93F4464D-E918-472E-9B98-9B7E60663ECE}" type="presOf" srcId="{842A67E3-A607-4AD9-B063-EFDAD5FB62FC}" destId="{879C5B11-3FD1-48BE-A6FE-5D1CB5DD5813}" srcOrd="0" destOrd="0" presId="urn:microsoft.com/office/officeart/2005/8/layout/hChevron3"/>
    <dgm:cxn modelId="{7E257BA8-F046-46AD-9A16-768BF10CCCC3}" type="presOf" srcId="{7F072077-2FDF-40E4-BE0E-1ADA38B1811E}" destId="{67A2746F-A172-4504-B35A-FDF9DE9C09C1}" srcOrd="0" destOrd="0" presId="urn:microsoft.com/office/officeart/2005/8/layout/hChevron3"/>
    <dgm:cxn modelId="{A0DD1C29-A961-44E2-A062-53811574834B}" type="presOf" srcId="{D5AFAA18-BAF3-41FC-BCE6-E36B45CFBB0B}" destId="{F070C357-010A-4F96-99A1-B570C3F5EE29}" srcOrd="0" destOrd="0" presId="urn:microsoft.com/office/officeart/2005/8/layout/hChevron3"/>
    <dgm:cxn modelId="{D1B07247-BEBC-4D77-B806-B683DCC2D1A6}" srcId="{842A67E3-A607-4AD9-B063-EFDAD5FB62FC}" destId="{D5AFAA18-BAF3-41FC-BCE6-E36B45CFBB0B}" srcOrd="0" destOrd="0" parTransId="{949DB1D3-BB1C-45DD-B591-D5C883E0794E}" sibTransId="{83499410-59E7-4ADC-9514-4AE1B79805C3}"/>
    <dgm:cxn modelId="{E8AD7AC2-9D97-4AFE-8B36-694A6355DF7D}" srcId="{842A67E3-A607-4AD9-B063-EFDAD5FB62FC}" destId="{99B537AB-8449-477D-80F3-6B86BEA1A284}" srcOrd="1" destOrd="0" parTransId="{3076D7B2-5821-4E02-AC53-B7F08675AC9C}" sibTransId="{15CE5585-0B82-4712-AD51-77822EF22082}"/>
    <dgm:cxn modelId="{0DADC9A1-3262-4EA5-84F3-2A08FAE343E1}" type="presParOf" srcId="{879C5B11-3FD1-48BE-A6FE-5D1CB5DD5813}" destId="{F070C357-010A-4F96-99A1-B570C3F5EE29}" srcOrd="0" destOrd="0" presId="urn:microsoft.com/office/officeart/2005/8/layout/hChevron3"/>
    <dgm:cxn modelId="{746E1A4D-7CB2-4DD4-A534-EBDA52C17E1C}" type="presParOf" srcId="{879C5B11-3FD1-48BE-A6FE-5D1CB5DD5813}" destId="{71BA9419-37F2-4301-BDE1-4A2BA389403D}" srcOrd="1" destOrd="0" presId="urn:microsoft.com/office/officeart/2005/8/layout/hChevron3"/>
    <dgm:cxn modelId="{3FDA3E27-A3BB-4915-8964-EAEC429ED3BA}" type="presParOf" srcId="{879C5B11-3FD1-48BE-A6FE-5D1CB5DD5813}" destId="{A315A171-6B68-47B1-88DA-578A218CF7A5}" srcOrd="2" destOrd="0" presId="urn:microsoft.com/office/officeart/2005/8/layout/hChevron3"/>
    <dgm:cxn modelId="{B5C29AEB-AB9F-41DA-8C99-95559C2E1D15}" type="presParOf" srcId="{879C5B11-3FD1-48BE-A6FE-5D1CB5DD5813}" destId="{D8F453D2-58F1-4A8C-9A41-F8694D5649F8}" srcOrd="3" destOrd="0" presId="urn:microsoft.com/office/officeart/2005/8/layout/hChevron3"/>
    <dgm:cxn modelId="{BB170DE4-9D57-4A35-B8CB-8E6FAF2FA671}" type="presParOf" srcId="{879C5B11-3FD1-48BE-A6FE-5D1CB5DD5813}" destId="{89C636B9-4AB6-492B-B559-05A07271F91F}" srcOrd="4" destOrd="0" presId="urn:microsoft.com/office/officeart/2005/8/layout/hChevron3"/>
    <dgm:cxn modelId="{6294BF73-EE12-4F91-BEFB-99365F1AD4D3}" type="presParOf" srcId="{879C5B11-3FD1-48BE-A6FE-5D1CB5DD5813}" destId="{5CF1E629-6AC0-4C87-B59C-B2EE8A079D5A}" srcOrd="5" destOrd="0" presId="urn:microsoft.com/office/officeart/2005/8/layout/hChevron3"/>
    <dgm:cxn modelId="{5C3BBE53-29AE-46C0-9AE3-7C74F98CD917}" type="presParOf" srcId="{879C5B11-3FD1-48BE-A6FE-5D1CB5DD5813}" destId="{2359EBBA-BE71-47B3-BF09-95880984D3B4}" srcOrd="6" destOrd="0" presId="urn:microsoft.com/office/officeart/2005/8/layout/hChevron3"/>
    <dgm:cxn modelId="{FDD40DF2-BA48-45AE-8837-A251409647B1}" type="presParOf" srcId="{879C5B11-3FD1-48BE-A6FE-5D1CB5DD5813}" destId="{344DA718-2269-4348-89ED-441994456E1D}" srcOrd="7" destOrd="0" presId="urn:microsoft.com/office/officeart/2005/8/layout/hChevron3"/>
    <dgm:cxn modelId="{59B4064D-2EF8-4050-9EF3-E944ACEF9FAF}" type="presParOf" srcId="{879C5B11-3FD1-48BE-A6FE-5D1CB5DD5813}" destId="{67A2746F-A172-4504-B35A-FDF9DE9C09C1}"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E781-FB3B-47BF-AE25-9D032C27AD2A}">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784" bIns="0" numCol="1" spcCol="1270" anchor="ctr" anchorCtr="0">
          <a:noAutofit/>
        </a:bodyPr>
        <a:lstStyle/>
        <a:p>
          <a:pPr lvl="0" algn="ctr" defTabSz="977900">
            <a:lnSpc>
              <a:spcPct val="90000"/>
            </a:lnSpc>
            <a:spcBef>
              <a:spcPct val="0"/>
            </a:spcBef>
            <a:spcAft>
              <a:spcPct val="35000"/>
            </a:spcAft>
          </a:pPr>
          <a:r>
            <a:rPr lang="en-US" sz="2200" kern="1200" dirty="0" smtClean="0">
              <a:latin typeface="Garamond"/>
            </a:rPr>
            <a:t>1. Monthly payroll is challenging for administration, recruitment </a:t>
          </a:r>
          <a:endParaRPr lang="en-US" sz="2200" kern="1200" dirty="0"/>
        </a:p>
      </dsp:txBody>
      <dsp:txXfrm rot="5400000">
        <a:off x="744" y="812800"/>
        <a:ext cx="1934765" cy="2438400"/>
      </dsp:txXfrm>
    </dsp:sp>
    <dsp:sp modelId="{8BBC508C-8C8A-4E58-AB5B-8AE60AF2A8FF}">
      <dsp:nvSpPr>
        <dsp:cNvPr id="0" name=""/>
        <dsp:cNvSpPr/>
      </dsp:nvSpPr>
      <dsp:spPr>
        <a:xfrm rot="16200000">
          <a:off x="1016000"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784" bIns="0" numCol="1" spcCol="1270" anchor="ctr" anchorCtr="0">
          <a:noAutofit/>
        </a:bodyPr>
        <a:lstStyle/>
        <a:p>
          <a:pPr lvl="0" algn="ctr" defTabSz="977900">
            <a:lnSpc>
              <a:spcPct val="90000"/>
            </a:lnSpc>
            <a:spcBef>
              <a:spcPct val="0"/>
            </a:spcBef>
            <a:spcAft>
              <a:spcPct val="35000"/>
            </a:spcAft>
          </a:pPr>
          <a:r>
            <a:rPr lang="en-US" sz="2200" kern="1200" dirty="0" smtClean="0">
              <a:latin typeface="Garamond"/>
            </a:rPr>
            <a:t>2. Affordable Care Act (ACA) changes require tracking part-time employee hours in real-time</a:t>
          </a:r>
          <a:endParaRPr lang="en-US" sz="2200" kern="1200" dirty="0"/>
        </a:p>
      </dsp:txBody>
      <dsp:txXfrm rot="5400000">
        <a:off x="2080617" y="812800"/>
        <a:ext cx="1934765" cy="2438400"/>
      </dsp:txXfrm>
    </dsp:sp>
    <dsp:sp modelId="{2F17DBC4-8515-4F8A-9C09-C81AD1410C1C}">
      <dsp:nvSpPr>
        <dsp:cNvPr id="0" name=""/>
        <dsp:cNvSpPr/>
      </dsp:nvSpPr>
      <dsp:spPr>
        <a:xfrm rot="16200000">
          <a:off x="3095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784" bIns="0" numCol="1" spcCol="1270" anchor="ctr" anchorCtr="0">
          <a:noAutofit/>
        </a:bodyPr>
        <a:lstStyle/>
        <a:p>
          <a:pPr lvl="0" algn="ctr" defTabSz="977900">
            <a:lnSpc>
              <a:spcPct val="90000"/>
            </a:lnSpc>
            <a:spcBef>
              <a:spcPct val="0"/>
            </a:spcBef>
            <a:spcAft>
              <a:spcPct val="35000"/>
            </a:spcAft>
          </a:pPr>
          <a:r>
            <a:rPr lang="en-US" sz="2200" kern="1200" dirty="0" smtClean="0">
              <a:latin typeface="Garamond"/>
            </a:rPr>
            <a:t>3. State of OK moved to biweekly January 2013</a:t>
          </a:r>
          <a:endParaRPr lang="en-US" sz="2200" kern="1200" dirty="0"/>
        </a:p>
      </dsp:txBody>
      <dsp:txXfrm rot="5400000">
        <a:off x="4160490" y="812800"/>
        <a:ext cx="1934765"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41968" cy="465614"/>
          </a:xfrm>
          <a:prstGeom prst="rect">
            <a:avLst/>
          </a:prstGeom>
          <a:noFill/>
          <a:ln w="9525">
            <a:noFill/>
            <a:miter lim="800000"/>
            <a:headEnd/>
            <a:tailEnd/>
          </a:ln>
        </p:spPr>
        <p:txBody>
          <a:bodyPr vert="horz" wrap="square" lIns="90990" tIns="45496" rIns="90990" bIns="45496" numCol="1" anchor="t" anchorCtr="0" compatLnSpc="1">
            <a:prstTxWarp prst="textNoShape">
              <a:avLst/>
            </a:prstTxWarp>
          </a:bodyPr>
          <a:lstStyle>
            <a:lvl1pPr defTabSz="903930">
              <a:defRPr baseline="0" dirty="0">
                <a:latin typeface="Arial" charset="0"/>
                <a:ea typeface="+mn-ea"/>
                <a:cs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7957" y="0"/>
            <a:ext cx="3041968" cy="465614"/>
          </a:xfrm>
          <a:prstGeom prst="rect">
            <a:avLst/>
          </a:prstGeom>
          <a:noFill/>
          <a:ln w="9525">
            <a:noFill/>
            <a:miter lim="800000"/>
            <a:headEnd/>
            <a:tailEnd/>
          </a:ln>
        </p:spPr>
        <p:txBody>
          <a:bodyPr vert="horz" wrap="square" lIns="90990" tIns="45496" rIns="90990" bIns="45496" numCol="1" anchor="t" anchorCtr="0" compatLnSpc="1">
            <a:prstTxWarp prst="textNoShape">
              <a:avLst/>
            </a:prstTxWarp>
          </a:bodyPr>
          <a:lstStyle>
            <a:lvl1pPr algn="r" defTabSz="902463">
              <a:defRPr baseline="0">
                <a:latin typeface="Arial" charset="0"/>
                <a:ea typeface="Arial" charset="0"/>
                <a:cs typeface="Arial" charset="0"/>
              </a:defRPr>
            </a:lvl1pPr>
          </a:lstStyle>
          <a:p>
            <a:pPr>
              <a:defRPr/>
            </a:pPr>
            <a:fld id="{585E7509-A237-F043-BCD2-647F14F60A70}" type="datetime1">
              <a:rPr lang="en-US"/>
              <a:pPr>
                <a:defRPr/>
              </a:pPr>
              <a:t>2/16/2015</a:t>
            </a:fld>
            <a:endParaRPr lang="en-US" dirty="0"/>
          </a:p>
        </p:txBody>
      </p:sp>
      <p:sp>
        <p:nvSpPr>
          <p:cNvPr id="65540" name="Rectangle 4"/>
          <p:cNvSpPr>
            <a:spLocks noGrp="1" noChangeArrowheads="1"/>
          </p:cNvSpPr>
          <p:nvPr>
            <p:ph type="ftr" sz="quarter" idx="2"/>
          </p:nvPr>
        </p:nvSpPr>
        <p:spPr bwMode="auto">
          <a:xfrm>
            <a:off x="0" y="8840314"/>
            <a:ext cx="3041968" cy="465613"/>
          </a:xfrm>
          <a:prstGeom prst="rect">
            <a:avLst/>
          </a:prstGeom>
          <a:noFill/>
          <a:ln w="9525">
            <a:noFill/>
            <a:miter lim="800000"/>
            <a:headEnd/>
            <a:tailEnd/>
          </a:ln>
        </p:spPr>
        <p:txBody>
          <a:bodyPr vert="horz" wrap="square" lIns="90990" tIns="45496" rIns="90990" bIns="45496" numCol="1" anchor="b" anchorCtr="0" compatLnSpc="1">
            <a:prstTxWarp prst="textNoShape">
              <a:avLst/>
            </a:prstTxWarp>
          </a:bodyPr>
          <a:lstStyle>
            <a:lvl1pPr defTabSz="903930">
              <a:defRPr baseline="0" dirty="0">
                <a:latin typeface="Arial" charset="0"/>
                <a:ea typeface="+mn-ea"/>
                <a:cs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7957" y="8840314"/>
            <a:ext cx="3041968" cy="465613"/>
          </a:xfrm>
          <a:prstGeom prst="rect">
            <a:avLst/>
          </a:prstGeom>
          <a:noFill/>
          <a:ln w="9525">
            <a:noFill/>
            <a:miter lim="800000"/>
            <a:headEnd/>
            <a:tailEnd/>
          </a:ln>
        </p:spPr>
        <p:txBody>
          <a:bodyPr vert="horz" wrap="square" lIns="90990" tIns="45496" rIns="90990" bIns="45496" numCol="1" anchor="b" anchorCtr="0" compatLnSpc="1">
            <a:prstTxWarp prst="textNoShape">
              <a:avLst/>
            </a:prstTxWarp>
          </a:bodyPr>
          <a:lstStyle>
            <a:lvl1pPr algn="r" defTabSz="902463">
              <a:defRPr baseline="0">
                <a:latin typeface="Arial" charset="0"/>
                <a:ea typeface="Arial" charset="0"/>
                <a:cs typeface="Arial" charset="0"/>
              </a:defRPr>
            </a:lvl1pPr>
          </a:lstStyle>
          <a:p>
            <a:pPr>
              <a:defRPr/>
            </a:pPr>
            <a:fld id="{4C1BE4E9-5E68-7047-B054-D0257846F478}" type="slidenum">
              <a:rPr lang="en-US"/>
              <a:pPr>
                <a:defRPr/>
              </a:pPr>
              <a:t>‹#›</a:t>
            </a:fld>
            <a:endParaRPr lang="en-US" dirty="0"/>
          </a:p>
        </p:txBody>
      </p:sp>
    </p:spTree>
    <p:extLst>
      <p:ext uri="{BB962C8B-B14F-4D97-AF65-F5344CB8AC3E}">
        <p14:creationId xmlns:p14="http://schemas.microsoft.com/office/powerpoint/2010/main" val="4165626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614"/>
          </a:xfrm>
          <a:prstGeom prst="rect">
            <a:avLst/>
          </a:prstGeom>
          <a:noFill/>
          <a:ln w="9525">
            <a:noFill/>
            <a:miter lim="800000"/>
            <a:headEnd/>
            <a:tailEnd/>
          </a:ln>
        </p:spPr>
        <p:txBody>
          <a:bodyPr vert="horz" wrap="square" lIns="90990" tIns="45496" rIns="90990" bIns="45496" numCol="1" anchor="t" anchorCtr="0" compatLnSpc="1">
            <a:prstTxWarp prst="textNoShape">
              <a:avLst/>
            </a:prstTxWarp>
          </a:bodyPr>
          <a:lstStyle>
            <a:lvl1pPr defTabSz="903930">
              <a:defRPr baseline="0" dirty="0">
                <a:latin typeface="Arial" charset="0"/>
                <a:ea typeface="+mn-ea"/>
                <a:cs typeface="Arial" charset="0"/>
              </a:defRPr>
            </a:lvl1pPr>
          </a:lstStyle>
          <a:p>
            <a:pPr>
              <a:defRPr/>
            </a:pPr>
            <a:endParaRPr lang="en-US"/>
          </a:p>
        </p:txBody>
      </p:sp>
      <p:sp>
        <p:nvSpPr>
          <p:cNvPr id="3075" name="Rectangle 3"/>
          <p:cNvSpPr>
            <a:spLocks noGrp="1" noChangeArrowheads="1"/>
          </p:cNvSpPr>
          <p:nvPr>
            <p:ph type="dt" idx="1"/>
          </p:nvPr>
        </p:nvSpPr>
        <p:spPr bwMode="auto">
          <a:xfrm>
            <a:off x="3977957" y="0"/>
            <a:ext cx="3041968" cy="465614"/>
          </a:xfrm>
          <a:prstGeom prst="rect">
            <a:avLst/>
          </a:prstGeom>
          <a:noFill/>
          <a:ln w="9525">
            <a:noFill/>
            <a:miter lim="800000"/>
            <a:headEnd/>
            <a:tailEnd/>
          </a:ln>
        </p:spPr>
        <p:txBody>
          <a:bodyPr vert="horz" wrap="square" lIns="90990" tIns="45496" rIns="90990" bIns="45496" numCol="1" anchor="t" anchorCtr="0" compatLnSpc="1">
            <a:prstTxWarp prst="textNoShape">
              <a:avLst/>
            </a:prstTxWarp>
          </a:bodyPr>
          <a:lstStyle>
            <a:lvl1pPr algn="r" defTabSz="902463">
              <a:defRPr baseline="0">
                <a:latin typeface="Arial" charset="0"/>
                <a:ea typeface="Arial" charset="0"/>
                <a:cs typeface="Arial" charset="0"/>
              </a:defRPr>
            </a:lvl1pPr>
          </a:lstStyle>
          <a:p>
            <a:pPr>
              <a:defRPr/>
            </a:pPr>
            <a:fld id="{16ACAD85-9CF3-E84C-942B-6C960D2D6081}" type="datetime1">
              <a:rPr lang="en-US"/>
              <a:pPr>
                <a:defRPr/>
              </a:pPr>
              <a:t>2/16/2015</a:t>
            </a:fld>
            <a:endParaRPr lang="en-US" dirty="0"/>
          </a:p>
        </p:txBody>
      </p:sp>
      <p:sp>
        <p:nvSpPr>
          <p:cNvPr id="16388" name="Rectangle 4"/>
          <p:cNvSpPr>
            <a:spLocks noGrp="1" noRot="1" noChangeAspect="1" noChangeArrowheads="1" noTextEdit="1"/>
          </p:cNvSpPr>
          <p:nvPr>
            <p:ph type="sldImg" idx="2"/>
          </p:nvPr>
        </p:nvSpPr>
        <p:spPr bwMode="auto">
          <a:xfrm>
            <a:off x="1185863" y="696913"/>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990" y="4422542"/>
            <a:ext cx="5147945" cy="4185760"/>
          </a:xfrm>
          <a:prstGeom prst="rect">
            <a:avLst/>
          </a:prstGeom>
          <a:noFill/>
          <a:ln w="9525">
            <a:noFill/>
            <a:miter lim="800000"/>
            <a:headEnd/>
            <a:tailEnd/>
          </a:ln>
        </p:spPr>
        <p:txBody>
          <a:bodyPr vert="horz" wrap="square" lIns="90990" tIns="45496" rIns="90990" bIns="454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0314"/>
            <a:ext cx="3041968" cy="465613"/>
          </a:xfrm>
          <a:prstGeom prst="rect">
            <a:avLst/>
          </a:prstGeom>
          <a:noFill/>
          <a:ln w="9525">
            <a:noFill/>
            <a:miter lim="800000"/>
            <a:headEnd/>
            <a:tailEnd/>
          </a:ln>
        </p:spPr>
        <p:txBody>
          <a:bodyPr vert="horz" wrap="square" lIns="90990" tIns="45496" rIns="90990" bIns="45496" numCol="1" anchor="b" anchorCtr="0" compatLnSpc="1">
            <a:prstTxWarp prst="textNoShape">
              <a:avLst/>
            </a:prstTxWarp>
          </a:bodyPr>
          <a:lstStyle>
            <a:lvl1pPr defTabSz="903930">
              <a:defRPr baseline="0" dirty="0">
                <a:latin typeface="Arial" charset="0"/>
                <a:ea typeface="+mn-ea"/>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7957" y="8840314"/>
            <a:ext cx="3041968" cy="465613"/>
          </a:xfrm>
          <a:prstGeom prst="rect">
            <a:avLst/>
          </a:prstGeom>
          <a:noFill/>
          <a:ln w="9525">
            <a:noFill/>
            <a:miter lim="800000"/>
            <a:headEnd/>
            <a:tailEnd/>
          </a:ln>
        </p:spPr>
        <p:txBody>
          <a:bodyPr vert="horz" wrap="square" lIns="90990" tIns="45496" rIns="90990" bIns="45496" numCol="1" anchor="b" anchorCtr="0" compatLnSpc="1">
            <a:prstTxWarp prst="textNoShape">
              <a:avLst/>
            </a:prstTxWarp>
          </a:bodyPr>
          <a:lstStyle>
            <a:lvl1pPr algn="r" defTabSz="902463">
              <a:defRPr baseline="0">
                <a:latin typeface="Arial" charset="0"/>
                <a:ea typeface="Arial" charset="0"/>
                <a:cs typeface="Arial" charset="0"/>
              </a:defRPr>
            </a:lvl1pPr>
          </a:lstStyle>
          <a:p>
            <a:pPr>
              <a:defRPr/>
            </a:pPr>
            <a:fld id="{8839E9B5-F756-E441-A191-462654A539FF}" type="slidenum">
              <a:rPr lang="en-US"/>
              <a:pPr>
                <a:defRPr/>
              </a:pPr>
              <a:t>‹#›</a:t>
            </a:fld>
            <a:endParaRPr lang="en-US" dirty="0"/>
          </a:p>
        </p:txBody>
      </p:sp>
    </p:spTree>
    <p:extLst>
      <p:ext uri="{BB962C8B-B14F-4D97-AF65-F5344CB8AC3E}">
        <p14:creationId xmlns:p14="http://schemas.microsoft.com/office/powerpoint/2010/main" val="33270339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and introductions by Kevin</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a:t>
            </a:fld>
            <a:endParaRPr lang="en-US" dirty="0"/>
          </a:p>
        </p:txBody>
      </p:sp>
    </p:spTree>
    <p:extLst>
      <p:ext uri="{BB962C8B-B14F-4D97-AF65-F5344CB8AC3E}">
        <p14:creationId xmlns:p14="http://schemas.microsoft.com/office/powerpoint/2010/main" val="11507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10</a:t>
            </a:fld>
            <a:endParaRPr lang="en-US" dirty="0"/>
          </a:p>
        </p:txBody>
      </p:sp>
    </p:spTree>
    <p:extLst>
      <p:ext uri="{BB962C8B-B14F-4D97-AF65-F5344CB8AC3E}">
        <p14:creationId xmlns:p14="http://schemas.microsoft.com/office/powerpoint/2010/main" val="333091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11</a:t>
            </a:fld>
            <a:endParaRPr lang="en-US" dirty="0"/>
          </a:p>
        </p:txBody>
      </p:sp>
    </p:spTree>
    <p:extLst>
      <p:ext uri="{BB962C8B-B14F-4D97-AF65-F5344CB8AC3E}">
        <p14:creationId xmlns:p14="http://schemas.microsoft.com/office/powerpoint/2010/main" val="25773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12</a:t>
            </a:fld>
            <a:endParaRPr lang="en-US" dirty="0"/>
          </a:p>
        </p:txBody>
      </p:sp>
    </p:spTree>
    <p:extLst>
      <p:ext uri="{BB962C8B-B14F-4D97-AF65-F5344CB8AC3E}">
        <p14:creationId xmlns:p14="http://schemas.microsoft.com/office/powerpoint/2010/main" val="96779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13</a:t>
            </a:fld>
            <a:endParaRPr lang="en-US" dirty="0"/>
          </a:p>
        </p:txBody>
      </p:sp>
    </p:spTree>
    <p:extLst>
      <p:ext uri="{BB962C8B-B14F-4D97-AF65-F5344CB8AC3E}">
        <p14:creationId xmlns:p14="http://schemas.microsoft.com/office/powerpoint/2010/main" val="399191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14</a:t>
            </a:fld>
            <a:endParaRPr lang="en-US" dirty="0"/>
          </a:p>
        </p:txBody>
      </p:sp>
    </p:spTree>
    <p:extLst>
      <p:ext uri="{BB962C8B-B14F-4D97-AF65-F5344CB8AC3E}">
        <p14:creationId xmlns:p14="http://schemas.microsoft.com/office/powerpoint/2010/main" val="6093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15</a:t>
            </a:fld>
            <a:endParaRPr lang="en-US" dirty="0"/>
          </a:p>
        </p:txBody>
      </p:sp>
    </p:spTree>
    <p:extLst>
      <p:ext uri="{BB962C8B-B14F-4D97-AF65-F5344CB8AC3E}">
        <p14:creationId xmlns:p14="http://schemas.microsoft.com/office/powerpoint/2010/main" val="32043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employees</a:t>
            </a:r>
            <a:r>
              <a:rPr lang="en-US" baseline="0" dirty="0" smtClean="0"/>
              <a:t> have additional withholdings on their W4, they will need to make changes immediately prior to the go-live (not sooner). This is because withholdings are calculated per pay period, so right now withholdings of $100 are taken every month but after the May 29, 2015 check, it would be $100 every two weeks.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PeopleSoft</a:t>
            </a:r>
            <a:r>
              <a:rPr lang="en-US" baseline="0" dirty="0" smtClean="0"/>
              <a:t> will automatically not take a premium deduction from the 3</a:t>
            </a:r>
            <a:r>
              <a:rPr lang="en-US" baseline="30000" dirty="0" smtClean="0"/>
              <a:t>rd</a:t>
            </a:r>
            <a:r>
              <a:rPr lang="en-US" baseline="0" dirty="0" smtClean="0"/>
              <a:t> check when 3 payroll checks occur in a single month. The first time this happens is October 2015. </a:t>
            </a:r>
            <a:r>
              <a:rPr lang="en-US" dirty="0" smtClean="0"/>
              <a:t>Premium deductions must</a:t>
            </a:r>
            <a:r>
              <a:rPr lang="en-US" baseline="0" dirty="0" smtClean="0"/>
              <a:t> come out of the 3</a:t>
            </a:r>
            <a:r>
              <a:rPr lang="en-US" baseline="30000" dirty="0" smtClean="0"/>
              <a:t>rd</a:t>
            </a:r>
            <a:r>
              <a:rPr lang="en-US" baseline="0" dirty="0" smtClean="0"/>
              <a:t> check in October 2015 in order to pay vendors on time.  This was done to avoid having a premium deduction taken out of the PTO conversion. The next time there are 3 pay periods in a month is April 2016. There will be no premium deduction from the 3</a:t>
            </a:r>
            <a:r>
              <a:rPr lang="en-US" baseline="30000" dirty="0" smtClean="0"/>
              <a:t>rd</a:t>
            </a:r>
            <a:r>
              <a:rPr lang="en-US" baseline="0" dirty="0" smtClean="0"/>
              <a:t> check in April, and every month thereafter with 3 pay periods will not have a these premiums deducted.  This is commonly referred to as a ‘premium holiday’.  </a:t>
            </a:r>
            <a:endParaRPr lang="en-US" dirty="0" smtClean="0"/>
          </a:p>
          <a:p>
            <a:endParaRPr lang="en-US" dirty="0" smtClean="0"/>
          </a:p>
          <a:p>
            <a:pPr marL="355638" indent="-355638">
              <a:buFont typeface="Arial" panose="020B0604020202020204" pitchFamily="34" charset="0"/>
              <a:buChar char="•"/>
            </a:pPr>
            <a:endParaRPr lang="en-US" kern="0" dirty="0" smtClean="0">
              <a:latin typeface="Garamond"/>
            </a:endParaRPr>
          </a:p>
          <a:p>
            <a:r>
              <a:rPr lang="en-US" sz="1200" b="1" kern="1200" dirty="0" smtClean="0">
                <a:solidFill>
                  <a:schemeClr val="tx1"/>
                </a:solidFill>
                <a:effectLst/>
                <a:latin typeface="Arial" charset="0"/>
                <a:ea typeface="ＭＳ Ｐゴシック" pitchFamily="-106" charset="-128"/>
                <a:cs typeface="ＭＳ Ｐゴシック" pitchFamily="-106" charset="-128"/>
              </a:rPr>
              <a:t>24 deductions:</a:t>
            </a:r>
            <a:endParaRPr lang="en-US" sz="1200" kern="1200" dirty="0" smtClean="0">
              <a:solidFill>
                <a:schemeClr val="tx1"/>
              </a:solidFill>
              <a:effectLst/>
              <a:latin typeface="Arial" charset="0"/>
              <a:ea typeface="ＭＳ Ｐゴシック" pitchFamily="-106" charset="-128"/>
              <a:cs typeface="ＭＳ Ｐゴシック" pitchFamily="-106" charset="-128"/>
            </a:endParaRPr>
          </a:p>
          <a:p>
            <a:r>
              <a:rPr lang="en-US" sz="1200" kern="1200" dirty="0" smtClean="0">
                <a:solidFill>
                  <a:schemeClr val="tx1"/>
                </a:solidFill>
                <a:effectLst/>
                <a:latin typeface="Arial" charset="0"/>
                <a:ea typeface="ＭＳ Ｐゴシック" pitchFamily="-106" charset="-128"/>
                <a:cs typeface="ＭＳ Ｐゴシック" pitchFamily="-106" charset="-128"/>
              </a:rPr>
              <a:t>Medical </a:t>
            </a:r>
          </a:p>
          <a:p>
            <a:r>
              <a:rPr lang="en-US" sz="1200" kern="1200" dirty="0" smtClean="0">
                <a:solidFill>
                  <a:schemeClr val="tx1"/>
                </a:solidFill>
                <a:effectLst/>
                <a:latin typeface="Arial" charset="0"/>
                <a:ea typeface="ＭＳ Ｐゴシック" pitchFamily="-106" charset="-128"/>
                <a:cs typeface="ＭＳ Ｐゴシック" pitchFamily="-106" charset="-128"/>
              </a:rPr>
              <a:t>  Dental   </a:t>
            </a:r>
          </a:p>
          <a:p>
            <a:r>
              <a:rPr lang="en-US" sz="1200" kern="1200" dirty="0" smtClean="0">
                <a:solidFill>
                  <a:schemeClr val="tx1"/>
                </a:solidFill>
                <a:effectLst/>
                <a:latin typeface="Arial" charset="0"/>
                <a:ea typeface="ＭＳ Ｐゴシック" pitchFamily="-106" charset="-128"/>
                <a:cs typeface="ＭＳ Ｐゴシック" pitchFamily="-106" charset="-128"/>
              </a:rPr>
              <a:t>  Vision </a:t>
            </a:r>
          </a:p>
          <a:p>
            <a:r>
              <a:rPr lang="en-US" sz="1200" kern="1200" dirty="0" smtClean="0">
                <a:solidFill>
                  <a:schemeClr val="tx1"/>
                </a:solidFill>
                <a:effectLst/>
                <a:latin typeface="Arial" charset="0"/>
                <a:ea typeface="ＭＳ Ｐゴシック" pitchFamily="-106" charset="-128"/>
                <a:cs typeface="ＭＳ Ｐゴシック" pitchFamily="-106" charset="-128"/>
              </a:rPr>
              <a:t>  Employee LTC  (Long Term Care)</a:t>
            </a:r>
          </a:p>
          <a:p>
            <a:r>
              <a:rPr lang="en-US" sz="1200" kern="1200" dirty="0" smtClean="0">
                <a:solidFill>
                  <a:schemeClr val="tx1"/>
                </a:solidFill>
                <a:effectLst/>
                <a:latin typeface="Arial" charset="0"/>
                <a:ea typeface="ＭＳ Ｐゴシック" pitchFamily="-106" charset="-128"/>
                <a:cs typeface="ＭＳ Ｐゴシック" pitchFamily="-106" charset="-128"/>
              </a:rPr>
              <a:t>  Spouse LTC (Long Term Care)</a:t>
            </a:r>
          </a:p>
          <a:p>
            <a:r>
              <a:rPr lang="en-US" sz="1200" kern="1200" dirty="0" smtClean="0">
                <a:solidFill>
                  <a:schemeClr val="tx1"/>
                </a:solidFill>
                <a:effectLst/>
                <a:latin typeface="Arial" charset="0"/>
                <a:ea typeface="ＭＳ Ｐゴシック" pitchFamily="-106" charset="-128"/>
                <a:cs typeface="ＭＳ Ｐゴシック" pitchFamily="-106" charset="-128"/>
              </a:rPr>
              <a:t>  Life  </a:t>
            </a:r>
          </a:p>
          <a:p>
            <a:r>
              <a:rPr lang="en-US" sz="1200" kern="1200" dirty="0" smtClean="0">
                <a:solidFill>
                  <a:schemeClr val="tx1"/>
                </a:solidFill>
                <a:effectLst/>
                <a:latin typeface="Arial" charset="0"/>
                <a:ea typeface="ＭＳ Ｐゴシック" pitchFamily="-106" charset="-128"/>
                <a:cs typeface="ＭＳ Ｐゴシック" pitchFamily="-106" charset="-128"/>
              </a:rPr>
              <a:t>  Supplemental Life  </a:t>
            </a:r>
          </a:p>
          <a:p>
            <a:r>
              <a:rPr lang="en-US" sz="1200" kern="1200" dirty="0" smtClean="0">
                <a:solidFill>
                  <a:schemeClr val="tx1"/>
                </a:solidFill>
                <a:effectLst/>
                <a:latin typeface="Arial" charset="0"/>
                <a:ea typeface="ＭＳ Ｐゴシック" pitchFamily="-106" charset="-128"/>
                <a:cs typeface="ＭＳ Ｐゴシック" pitchFamily="-106" charset="-128"/>
              </a:rPr>
              <a:t>  AD/D ( Accidental Death and Dismemberment) </a:t>
            </a:r>
          </a:p>
          <a:p>
            <a:r>
              <a:rPr lang="en-US" sz="1200" kern="1200" dirty="0" smtClean="0">
                <a:solidFill>
                  <a:schemeClr val="tx1"/>
                </a:solidFill>
                <a:effectLst/>
                <a:latin typeface="Arial" charset="0"/>
                <a:ea typeface="ＭＳ Ｐゴシック" pitchFamily="-106" charset="-128"/>
                <a:cs typeface="ＭＳ Ｐゴシック" pitchFamily="-106" charset="-128"/>
              </a:rPr>
              <a:t>  Dependent AD/D  </a:t>
            </a:r>
          </a:p>
          <a:p>
            <a:r>
              <a:rPr lang="en-US" sz="1200" kern="1200" dirty="0" smtClean="0">
                <a:solidFill>
                  <a:schemeClr val="tx1"/>
                </a:solidFill>
                <a:effectLst/>
                <a:latin typeface="Arial" charset="0"/>
                <a:ea typeface="ＭＳ Ｐゴシック" pitchFamily="-106" charset="-128"/>
                <a:cs typeface="ＭＳ Ｐゴシック" pitchFamily="-106" charset="-128"/>
              </a:rPr>
              <a:t>  Dependent Life    </a:t>
            </a:r>
          </a:p>
          <a:p>
            <a:r>
              <a:rPr lang="en-US" sz="1200" kern="1200" dirty="0" smtClean="0">
                <a:solidFill>
                  <a:schemeClr val="tx1"/>
                </a:solidFill>
                <a:effectLst/>
                <a:latin typeface="Arial" charset="0"/>
                <a:ea typeface="ＭＳ Ｐゴシック" pitchFamily="-106" charset="-128"/>
                <a:cs typeface="ＭＳ Ｐゴシック" pitchFamily="-106" charset="-128"/>
              </a:rPr>
              <a:t>  Spouse ADD  W        </a:t>
            </a:r>
          </a:p>
          <a:p>
            <a:r>
              <a:rPr lang="en-US" sz="1200" kern="1200" dirty="0" smtClean="0">
                <a:solidFill>
                  <a:schemeClr val="tx1"/>
                </a:solidFill>
                <a:effectLst/>
                <a:latin typeface="Arial" charset="0"/>
                <a:ea typeface="ＭＳ Ｐゴシック" pitchFamily="-106" charset="-128"/>
                <a:cs typeface="ＭＳ Ｐゴシック" pitchFamily="-106" charset="-128"/>
              </a:rPr>
              <a:t>  Spouse Life W        </a:t>
            </a:r>
          </a:p>
          <a:p>
            <a:r>
              <a:rPr lang="en-US" sz="1200" kern="1200" dirty="0" smtClean="0">
                <a:solidFill>
                  <a:schemeClr val="tx1"/>
                </a:solidFill>
                <a:effectLst/>
                <a:latin typeface="Arial" charset="0"/>
                <a:ea typeface="ＭＳ Ｐゴシック" pitchFamily="-106" charset="-128"/>
                <a:cs typeface="ＭＳ Ｐゴシック" pitchFamily="-106" charset="-128"/>
              </a:rPr>
              <a:t> </a:t>
            </a:r>
          </a:p>
          <a:p>
            <a:r>
              <a:rPr lang="en-US" sz="1200" b="1" kern="1200" dirty="0" smtClean="0">
                <a:solidFill>
                  <a:schemeClr val="tx1"/>
                </a:solidFill>
                <a:effectLst/>
                <a:latin typeface="Arial" charset="0"/>
                <a:ea typeface="ＭＳ Ｐゴシック" pitchFamily="-106" charset="-128"/>
                <a:cs typeface="ＭＳ Ｐゴシック" pitchFamily="-106" charset="-128"/>
              </a:rPr>
              <a:t>26 Deductions: </a:t>
            </a:r>
            <a:endParaRPr lang="en-US" sz="1200" kern="1200" dirty="0" smtClean="0">
              <a:solidFill>
                <a:schemeClr val="tx1"/>
              </a:solidFill>
              <a:effectLst/>
              <a:latin typeface="Arial" charset="0"/>
              <a:ea typeface="ＭＳ Ｐゴシック" pitchFamily="-106" charset="-128"/>
              <a:cs typeface="ＭＳ Ｐゴシック" pitchFamily="-106" charset="-128"/>
            </a:endParaRPr>
          </a:p>
          <a:p>
            <a:r>
              <a:rPr lang="en-US" sz="1200" kern="1200" dirty="0" smtClean="0">
                <a:solidFill>
                  <a:schemeClr val="tx1"/>
                </a:solidFill>
                <a:effectLst/>
                <a:latin typeface="Arial" charset="0"/>
                <a:ea typeface="ＭＳ Ｐゴシック" pitchFamily="-106" charset="-128"/>
                <a:cs typeface="ＭＳ Ｐゴシック" pitchFamily="-106" charset="-128"/>
              </a:rPr>
              <a:t> </a:t>
            </a:r>
          </a:p>
          <a:p>
            <a:r>
              <a:rPr lang="en-US" sz="1200" kern="1200" dirty="0" smtClean="0">
                <a:solidFill>
                  <a:schemeClr val="tx1"/>
                </a:solidFill>
                <a:effectLst/>
                <a:latin typeface="Arial" charset="0"/>
                <a:ea typeface="ＭＳ Ｐゴシック" pitchFamily="-106" charset="-128"/>
                <a:cs typeface="ＭＳ Ｐゴシック" pitchFamily="-106" charset="-128"/>
              </a:rPr>
              <a:t>All retirement deductions </a:t>
            </a:r>
            <a:br>
              <a:rPr lang="en-US" sz="1200" kern="1200" dirty="0" smtClean="0">
                <a:solidFill>
                  <a:schemeClr val="tx1"/>
                </a:solidFill>
                <a:effectLst/>
                <a:latin typeface="Arial" charset="0"/>
                <a:ea typeface="ＭＳ Ｐゴシック" pitchFamily="-106" charset="-128"/>
                <a:cs typeface="ＭＳ Ｐゴシック" pitchFamily="-106" charset="-128"/>
              </a:rPr>
            </a:br>
            <a:r>
              <a:rPr lang="en-US" sz="1200" kern="1200" dirty="0" smtClean="0">
                <a:solidFill>
                  <a:schemeClr val="tx1"/>
                </a:solidFill>
                <a:effectLst/>
                <a:latin typeface="Arial" charset="0"/>
                <a:ea typeface="ＭＳ Ｐゴシック" pitchFamily="-106" charset="-128"/>
                <a:cs typeface="ＭＳ Ｐゴシック" pitchFamily="-106" charset="-128"/>
              </a:rPr>
              <a:t>FSA Health  ( Flexible Spending Account)</a:t>
            </a:r>
          </a:p>
          <a:p>
            <a:r>
              <a:rPr lang="en-US" sz="1200" kern="1200" dirty="0" smtClean="0">
                <a:solidFill>
                  <a:schemeClr val="tx1"/>
                </a:solidFill>
                <a:effectLst/>
                <a:latin typeface="Arial" charset="0"/>
                <a:ea typeface="ＭＳ Ｐゴシック" pitchFamily="-106" charset="-128"/>
                <a:cs typeface="ＭＳ Ｐゴシック" pitchFamily="-106" charset="-128"/>
              </a:rPr>
              <a:t>  FSA Dependent Care (Flexible Spending Account)   </a:t>
            </a:r>
          </a:p>
          <a:p>
            <a:r>
              <a:rPr lang="en-US" sz="1200" kern="1200" dirty="0" smtClean="0">
                <a:solidFill>
                  <a:schemeClr val="tx1"/>
                </a:solidFill>
                <a:effectLst/>
                <a:latin typeface="Arial" charset="0"/>
                <a:ea typeface="ＭＳ Ｐゴシック" pitchFamily="-106" charset="-128"/>
                <a:cs typeface="ＭＳ Ｐゴシック" pitchFamily="-106" charset="-128"/>
              </a:rPr>
              <a:t>  LTD  (Long Term Disability) </a:t>
            </a:r>
          </a:p>
          <a:p>
            <a:r>
              <a:rPr lang="en-US" sz="1200" kern="1200" dirty="0" smtClean="0">
                <a:solidFill>
                  <a:schemeClr val="tx1"/>
                </a:solidFill>
                <a:effectLst/>
                <a:latin typeface="Arial" charset="0"/>
                <a:ea typeface="ＭＳ Ｐゴシック" pitchFamily="-106" charset="-128"/>
                <a:cs typeface="ＭＳ Ｐゴシック" pitchFamily="-106" charset="-128"/>
              </a:rPr>
              <a:t>Other deductions include: Parking, Payroll deductions set by employee, United Way OKC/Tulsa, Campus Campaign, University Health Club, Chapter 13 Bankruptcy deductions, Child Support deductions, Spousal Support deductions, Tax Levy deductions, Student Loans deductions, and Garnishments. </a:t>
            </a:r>
            <a:br>
              <a:rPr lang="en-US" sz="1200" kern="1200" dirty="0" smtClean="0">
                <a:solidFill>
                  <a:schemeClr val="tx1"/>
                </a:solidFill>
                <a:effectLst/>
                <a:latin typeface="Arial" charset="0"/>
                <a:ea typeface="ＭＳ Ｐゴシック" pitchFamily="-106" charset="-128"/>
                <a:cs typeface="ＭＳ Ｐゴシック" pitchFamily="-106" charset="-128"/>
              </a:rPr>
            </a:br>
            <a:r>
              <a:rPr lang="en-US" sz="1200" kern="1200" dirty="0" smtClean="0">
                <a:solidFill>
                  <a:schemeClr val="tx1"/>
                </a:solidFill>
                <a:effectLst/>
                <a:latin typeface="Arial" charset="0"/>
                <a:ea typeface="ＭＳ Ｐゴシック" pitchFamily="-106" charset="-128"/>
                <a:cs typeface="ＭＳ Ｐゴシック" pitchFamily="-106" charset="-128"/>
              </a:rPr>
              <a:t>Athletic Tickets are different: Deduction for season ticket (football) purchase(s), total is divided by 4 months (April-July) 1 month overlap (July-October) for basketball season ticket purchase(s) </a:t>
            </a:r>
          </a:p>
          <a:p>
            <a:r>
              <a:rPr lang="en-US" sz="1200" kern="1200" dirty="0" smtClean="0">
                <a:solidFill>
                  <a:schemeClr val="tx1"/>
                </a:solidFill>
                <a:effectLst/>
                <a:latin typeface="Arial" charset="0"/>
                <a:ea typeface="ＭＳ Ｐゴシック" pitchFamily="-106" charset="-128"/>
                <a:cs typeface="ＭＳ Ｐゴシック" pitchFamily="-106" charset="-128"/>
              </a:rPr>
              <a:t> </a:t>
            </a:r>
          </a:p>
          <a:p>
            <a:endParaRPr lang="en-US" kern="0" dirty="0">
              <a:latin typeface="Garamond"/>
            </a:endParaRPr>
          </a:p>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16</a:t>
            </a:fld>
            <a:endParaRPr lang="en-US" dirty="0"/>
          </a:p>
        </p:txBody>
      </p:sp>
    </p:spTree>
    <p:extLst>
      <p:ext uri="{BB962C8B-B14F-4D97-AF65-F5344CB8AC3E}">
        <p14:creationId xmlns:p14="http://schemas.microsoft.com/office/powerpoint/2010/main" val="225674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partnering with our employee assistance provider to provide financial counseling to employees to help lessen the impact of the change.  The 80-hour leave conversion is also a benefit for employees to help with the transition.  We have a website, TAL TALK, that is available for employees (note that it is still in the early stages of development!) and employees can check into this periodically for updates.  Our goal is to provide employees with regular communication: email, meetings, posters, answers to questions, etc. throughout the process.  Lastly, we are partnering with financial institutions to give employees a resource should they need to take out a loan if they are unable to save PTO or funds to allow for the conversion.  </a:t>
            </a:r>
          </a:p>
          <a:p>
            <a:endParaRPr lang="en-US" baseline="0" dirty="0" smtClean="0"/>
          </a:p>
          <a:p>
            <a:r>
              <a:rPr lang="en-US" baseline="0" dirty="0" smtClean="0"/>
              <a:t>Getting 40 hours of ESL is a nice option since most people never see </a:t>
            </a:r>
            <a:r>
              <a:rPr lang="en-US" baseline="0" smtClean="0"/>
              <a:t>any benefit from ESL.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17</a:t>
            </a:fld>
            <a:endParaRPr lang="en-US" dirty="0"/>
          </a:p>
        </p:txBody>
      </p:sp>
    </p:spTree>
    <p:extLst>
      <p:ext uri="{BB962C8B-B14F-4D97-AF65-F5344CB8AC3E}">
        <p14:creationId xmlns:p14="http://schemas.microsoft.com/office/powerpoint/2010/main" val="382650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18</a:t>
            </a:fld>
            <a:endParaRPr lang="en-US" dirty="0"/>
          </a:p>
        </p:txBody>
      </p:sp>
    </p:spTree>
    <p:extLst>
      <p:ext uri="{BB962C8B-B14F-4D97-AF65-F5344CB8AC3E}">
        <p14:creationId xmlns:p14="http://schemas.microsoft.com/office/powerpoint/2010/main" val="359217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19</a:t>
            </a:fld>
            <a:endParaRPr lang="en-US" dirty="0"/>
          </a:p>
        </p:txBody>
      </p:sp>
    </p:spTree>
    <p:extLst>
      <p:ext uri="{BB962C8B-B14F-4D97-AF65-F5344CB8AC3E}">
        <p14:creationId xmlns:p14="http://schemas.microsoft.com/office/powerpoint/2010/main" val="391539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a:t>
            </a:fld>
            <a:endParaRPr lang="en-US" dirty="0"/>
          </a:p>
        </p:txBody>
      </p:sp>
    </p:spTree>
    <p:extLst>
      <p:ext uri="{BB962C8B-B14F-4D97-AF65-F5344CB8AC3E}">
        <p14:creationId xmlns:p14="http://schemas.microsoft.com/office/powerpoint/2010/main" val="392908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no longer allow leave to go into the negative.</a:t>
            </a:r>
            <a:r>
              <a:rPr lang="en-US" baseline="0" dirty="0" smtClean="0"/>
              <a:t>  It will also dictate how leave is taken (cascading leave).  The system will automatically look at the employee’s balance on all types of leave and deduct accordingly.  ESL will be a manual process for manager/Payroll Coordinator, since </a:t>
            </a:r>
            <a:r>
              <a:rPr lang="en-US" dirty="0" smtClean="0"/>
              <a:t>ESL is for a qualifying</a:t>
            </a:r>
            <a:r>
              <a:rPr lang="en-US" baseline="0" dirty="0" smtClean="0"/>
              <a:t> event and 5 days PTO first.</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20</a:t>
            </a:fld>
            <a:endParaRPr lang="en-US" dirty="0"/>
          </a:p>
        </p:txBody>
      </p:sp>
    </p:spTree>
    <p:extLst>
      <p:ext uri="{BB962C8B-B14F-4D97-AF65-F5344CB8AC3E}">
        <p14:creationId xmlns:p14="http://schemas.microsoft.com/office/powerpoint/2010/main" val="21564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21</a:t>
            </a:fld>
            <a:endParaRPr lang="en-US" dirty="0"/>
          </a:p>
        </p:txBody>
      </p:sp>
    </p:spTree>
    <p:extLst>
      <p:ext uri="{BB962C8B-B14F-4D97-AF65-F5344CB8AC3E}">
        <p14:creationId xmlns:p14="http://schemas.microsoft.com/office/powerpoint/2010/main" val="389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22</a:t>
            </a:fld>
            <a:endParaRPr lang="en-US" dirty="0"/>
          </a:p>
        </p:txBody>
      </p:sp>
    </p:spTree>
    <p:extLst>
      <p:ext uri="{BB962C8B-B14F-4D97-AF65-F5344CB8AC3E}">
        <p14:creationId xmlns:p14="http://schemas.microsoft.com/office/powerpoint/2010/main" val="150256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23</a:t>
            </a:fld>
            <a:endParaRPr lang="en-US" dirty="0"/>
          </a:p>
        </p:txBody>
      </p:sp>
    </p:spTree>
    <p:extLst>
      <p:ext uri="{BB962C8B-B14F-4D97-AF65-F5344CB8AC3E}">
        <p14:creationId xmlns:p14="http://schemas.microsoft.com/office/powerpoint/2010/main" val="2296447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367">
              <a:defRPr/>
            </a:pP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24</a:t>
            </a:fld>
            <a:endParaRPr lang="en-US" dirty="0"/>
          </a:p>
        </p:txBody>
      </p:sp>
    </p:spTree>
    <p:extLst>
      <p:ext uri="{BB962C8B-B14F-4D97-AF65-F5344CB8AC3E}">
        <p14:creationId xmlns:p14="http://schemas.microsoft.com/office/powerpoint/2010/main" val="3926228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25</a:t>
            </a:fld>
            <a:endParaRPr lang="en-US" dirty="0"/>
          </a:p>
        </p:txBody>
      </p:sp>
    </p:spTree>
    <p:extLst>
      <p:ext uri="{BB962C8B-B14F-4D97-AF65-F5344CB8AC3E}">
        <p14:creationId xmlns:p14="http://schemas.microsoft.com/office/powerpoint/2010/main" val="259888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26</a:t>
            </a:fld>
            <a:endParaRPr lang="en-US" dirty="0"/>
          </a:p>
        </p:txBody>
      </p:sp>
    </p:spTree>
    <p:extLst>
      <p:ext uri="{BB962C8B-B14F-4D97-AF65-F5344CB8AC3E}">
        <p14:creationId xmlns:p14="http://schemas.microsoft.com/office/powerpoint/2010/main" val="35895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27</a:t>
            </a:fld>
            <a:endParaRPr lang="en-US" dirty="0"/>
          </a:p>
        </p:txBody>
      </p:sp>
    </p:spTree>
    <p:extLst>
      <p:ext uri="{BB962C8B-B14F-4D97-AF65-F5344CB8AC3E}">
        <p14:creationId xmlns:p14="http://schemas.microsoft.com/office/powerpoint/2010/main" val="3920407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28</a:t>
            </a:fld>
            <a:endParaRPr lang="en-US" dirty="0"/>
          </a:p>
        </p:txBody>
      </p:sp>
    </p:spTree>
    <p:extLst>
      <p:ext uri="{BB962C8B-B14F-4D97-AF65-F5344CB8AC3E}">
        <p14:creationId xmlns:p14="http://schemas.microsoft.com/office/powerpoint/2010/main" val="168429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33</a:t>
            </a:fld>
            <a:endParaRPr lang="en-US" dirty="0"/>
          </a:p>
        </p:txBody>
      </p:sp>
    </p:spTree>
    <p:extLst>
      <p:ext uri="{BB962C8B-B14F-4D97-AF65-F5344CB8AC3E}">
        <p14:creationId xmlns:p14="http://schemas.microsoft.com/office/powerpoint/2010/main" val="43346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a:t>
            </a:fld>
            <a:endParaRPr lang="en-US" dirty="0"/>
          </a:p>
        </p:txBody>
      </p:sp>
    </p:spTree>
    <p:extLst>
      <p:ext uri="{BB962C8B-B14F-4D97-AF65-F5344CB8AC3E}">
        <p14:creationId xmlns:p14="http://schemas.microsoft.com/office/powerpoint/2010/main" val="663379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34</a:t>
            </a:fld>
            <a:endParaRPr lang="en-US" dirty="0"/>
          </a:p>
        </p:txBody>
      </p:sp>
    </p:spTree>
    <p:extLst>
      <p:ext uri="{BB962C8B-B14F-4D97-AF65-F5344CB8AC3E}">
        <p14:creationId xmlns:p14="http://schemas.microsoft.com/office/powerpoint/2010/main" val="702315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37</a:t>
            </a:fld>
            <a:endParaRPr lang="en-US" dirty="0"/>
          </a:p>
        </p:txBody>
      </p:sp>
    </p:spTree>
    <p:extLst>
      <p:ext uri="{BB962C8B-B14F-4D97-AF65-F5344CB8AC3E}">
        <p14:creationId xmlns:p14="http://schemas.microsoft.com/office/powerpoint/2010/main" val="3360699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questions to TAL-Questions@Ouhsc.edu</a:t>
            </a:r>
            <a:r>
              <a:rPr lang="en-US" baseline="0" dirty="0" smtClean="0"/>
              <a:t>, a mailbox that will be monitored by TAL Project Team members to ensure that questions are answered by subject matter experts in a timely manner.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38</a:t>
            </a:fld>
            <a:endParaRPr lang="en-US" dirty="0"/>
          </a:p>
        </p:txBody>
      </p:sp>
    </p:spTree>
    <p:extLst>
      <p:ext uri="{BB962C8B-B14F-4D97-AF65-F5344CB8AC3E}">
        <p14:creationId xmlns:p14="http://schemas.microsoft.com/office/powerpoint/2010/main" val="176649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primary drivers</a:t>
            </a:r>
            <a:r>
              <a:rPr lang="en-US" baseline="0" dirty="0" smtClean="0"/>
              <a:t> for the system are:</a:t>
            </a:r>
          </a:p>
          <a:p>
            <a:pPr marL="220599" indent="-220599">
              <a:buAutoNum type="arabicPeriod"/>
            </a:pPr>
            <a:r>
              <a:rPr lang="en-US" baseline="0" dirty="0" smtClean="0"/>
              <a:t>As we just discussed, there are numerous challenges to our current system and a change is long-overdue.</a:t>
            </a:r>
          </a:p>
          <a:p>
            <a:pPr marL="220599" indent="-220599">
              <a:buAutoNum type="arabicPeriod"/>
            </a:pPr>
            <a:r>
              <a:rPr lang="en-US" baseline="0" dirty="0" smtClean="0"/>
              <a:t>The Affordable Care Act dictates that we provide part-time employees with insurance benefits at a cost commensurate with actual hours worked, meaning we must track actual hours worked.   Failure to do so will result in a fine per employee employed at the University.  This means that if we fail to provide the appropriate level of insurance coverage to part-time employees, the University  would be fined up to $22million.  We have asked business units to stand up shadow systems to track hours in the absence of an institution-wide system.  The TAL system will allow units to track hours worked for the ACA and for payroll purposes. </a:t>
            </a:r>
          </a:p>
          <a:p>
            <a:pPr marL="220599" indent="-220599">
              <a:buAutoNum type="arabicPeriod"/>
            </a:pPr>
            <a:r>
              <a:rPr lang="en-US" dirty="0" smtClean="0"/>
              <a:t>All state agencies are</a:t>
            </a:r>
            <a:r>
              <a:rPr lang="en-US" baseline="0" dirty="0" smtClean="0"/>
              <a:t> required to have a biweekly payroll except Higher Education. This exemption will be removed in the future, but we haven’t been given a date for the exemption expiration.  We want to be ahead of the game and have  a system in place so that we aren’t surprised with a tight, unattainable timeline to implement a system.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4</a:t>
            </a:fld>
            <a:endParaRPr lang="en-US" dirty="0"/>
          </a:p>
        </p:txBody>
      </p:sp>
    </p:spTree>
    <p:extLst>
      <p:ext uri="{BB962C8B-B14F-4D97-AF65-F5344CB8AC3E}">
        <p14:creationId xmlns:p14="http://schemas.microsoft.com/office/powerpoint/2010/main" val="154966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5</a:t>
            </a:fld>
            <a:endParaRPr lang="en-US" dirty="0"/>
          </a:p>
        </p:txBody>
      </p:sp>
    </p:spTree>
    <p:extLst>
      <p:ext uri="{BB962C8B-B14F-4D97-AF65-F5344CB8AC3E}">
        <p14:creationId xmlns:p14="http://schemas.microsoft.com/office/powerpoint/2010/main" val="362667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6</a:t>
            </a:fld>
            <a:endParaRPr lang="en-US" dirty="0"/>
          </a:p>
        </p:txBody>
      </p:sp>
    </p:spTree>
    <p:extLst>
      <p:ext uri="{BB962C8B-B14F-4D97-AF65-F5344CB8AC3E}">
        <p14:creationId xmlns:p14="http://schemas.microsoft.com/office/powerpoint/2010/main" val="249899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7</a:t>
            </a:fld>
            <a:endParaRPr lang="en-US" dirty="0"/>
          </a:p>
        </p:txBody>
      </p:sp>
    </p:spTree>
    <p:extLst>
      <p:ext uri="{BB962C8B-B14F-4D97-AF65-F5344CB8AC3E}">
        <p14:creationId xmlns:p14="http://schemas.microsoft.com/office/powerpoint/2010/main" val="203189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8</a:t>
            </a:fld>
            <a:endParaRPr lang="en-US" dirty="0"/>
          </a:p>
        </p:txBody>
      </p:sp>
    </p:spTree>
    <p:extLst>
      <p:ext uri="{BB962C8B-B14F-4D97-AF65-F5344CB8AC3E}">
        <p14:creationId xmlns:p14="http://schemas.microsoft.com/office/powerpoint/2010/main" val="365868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p>
        </p:txBody>
      </p:sp>
      <p:sp>
        <p:nvSpPr>
          <p:cNvPr id="4" name="Slide Number Placeholder 3"/>
          <p:cNvSpPr>
            <a:spLocks noGrp="1"/>
          </p:cNvSpPr>
          <p:nvPr>
            <p:ph type="sldNum" sz="quarter" idx="10"/>
          </p:nvPr>
        </p:nvSpPr>
        <p:spPr/>
        <p:txBody>
          <a:bodyPr/>
          <a:lstStyle/>
          <a:p>
            <a:pPr>
              <a:defRPr/>
            </a:pPr>
            <a:fld id="{8839E9B5-F756-E441-A191-462654A539FF}" type="slidenum">
              <a:rPr lang="en-US" smtClean="0"/>
              <a:pPr>
                <a:defRPr/>
              </a:pPr>
              <a:t>9</a:t>
            </a:fld>
            <a:endParaRPr lang="en-US" dirty="0"/>
          </a:p>
        </p:txBody>
      </p:sp>
    </p:spTree>
    <p:extLst>
      <p:ext uri="{BB962C8B-B14F-4D97-AF65-F5344CB8AC3E}">
        <p14:creationId xmlns:p14="http://schemas.microsoft.com/office/powerpoint/2010/main" val="333091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E3C7A5-90FE-9C48-B64B-7D26242C649A}" type="datetimeFigureOut">
              <a:rPr lang="en-US" smtClean="0"/>
              <a:pPr/>
              <a:t>2/16/2015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28013DE-E4F3-7549-BDC1-8B7D0C4AB857}" type="slidenum">
              <a:rPr lang="en-US" smtClean="0"/>
              <a:pPr/>
              <a:t>‹#›</a:t>
            </a:fld>
            <a:endParaRPr lang="en-US"/>
          </a:p>
        </p:txBody>
      </p:sp>
    </p:spTree>
    <p:extLst>
      <p:ext uri="{BB962C8B-B14F-4D97-AF65-F5344CB8AC3E}">
        <p14:creationId xmlns:p14="http://schemas.microsoft.com/office/powerpoint/2010/main" val="23245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547" y="168442"/>
            <a:ext cx="7154779" cy="890337"/>
          </a:xfrm>
          <a:prstGeom prst="rect">
            <a:avLst/>
          </a:prstGeom>
        </p:spPr>
        <p:txBody>
          <a:bodyPr anchor="ctr"/>
          <a:lstStyle>
            <a:lvl1pPr algn="ctr">
              <a:defRPr sz="4000">
                <a:solidFill>
                  <a:schemeClr val="bg1"/>
                </a:solidFill>
                <a:latin typeface="Garamond" panose="020204040303010108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Garamond" panose="02020404030301010803" pitchFamily="18" charset="0"/>
              </a:defRPr>
            </a:lvl1pPr>
          </a:lstStyle>
          <a:p>
            <a:fld id="{84E3C7A5-90FE-9C48-B64B-7D26242C649A}" type="datetimeFigureOut">
              <a:rPr lang="en-US" smtClean="0"/>
              <a:pPr/>
              <a:t>2/16/2015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fld id="{328013DE-E4F3-7549-BDC1-8B7D0C4AB857}" type="slidenum">
              <a:rPr lang="en-US" smtClean="0"/>
              <a:pPr/>
              <a:t>‹#›</a:t>
            </a:fld>
            <a:endParaRPr lang="en-US"/>
          </a:p>
        </p:txBody>
      </p:sp>
      <p:sp>
        <p:nvSpPr>
          <p:cNvPr id="7" name="Title 1"/>
          <p:cNvSpPr txBox="1">
            <a:spLocks/>
          </p:cNvSpPr>
          <p:nvPr userDrawn="1"/>
        </p:nvSpPr>
        <p:spPr>
          <a:xfrm>
            <a:off x="7571871" y="168442"/>
            <a:ext cx="1235242" cy="901157"/>
          </a:xfrm>
          <a:prstGeom prst="rect">
            <a:avLst/>
          </a:prstGeom>
        </p:spPr>
        <p:txBody>
          <a:bodyPr anchor="ctr"/>
          <a:lstStyle>
            <a:lvl1pPr algn="ctr" rtl="0" eaLnBrk="0" fontAlgn="base" hangingPunct="0">
              <a:spcBef>
                <a:spcPct val="0"/>
              </a:spcBef>
              <a:spcAft>
                <a:spcPct val="0"/>
              </a:spcAft>
              <a:defRPr sz="4000">
                <a:solidFill>
                  <a:schemeClr val="bg1"/>
                </a:solidFill>
                <a:latin typeface="Garamond" panose="02020404030301010803" pitchFamily="18" charset="0"/>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baseline="0" dirty="0" smtClean="0"/>
              <a:t>TAL</a:t>
            </a:r>
            <a:endParaRPr lang="en-US" sz="2800" b="1" kern="0" baseline="0" dirty="0"/>
          </a:p>
        </p:txBody>
      </p:sp>
    </p:spTree>
    <p:extLst>
      <p:ext uri="{BB962C8B-B14F-4D97-AF65-F5344CB8AC3E}">
        <p14:creationId xmlns:p14="http://schemas.microsoft.com/office/powerpoint/2010/main" val="4254244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7424738" y="6578600"/>
            <a:ext cx="1546225" cy="133350"/>
          </a:xfrm>
          <a:prstGeom prst="roundRect">
            <a:avLst>
              <a:gd name="adj" fmla="val 34762"/>
            </a:avLst>
          </a:prstGeom>
          <a:solidFill>
            <a:srgbClr val="9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20" name="Rounded Rectangle 19"/>
          <p:cNvSpPr>
            <a:spLocks noChangeArrowheads="1"/>
          </p:cNvSpPr>
          <p:nvPr userDrawn="1"/>
        </p:nvSpPr>
        <p:spPr bwMode="auto">
          <a:xfrm>
            <a:off x="196850" y="6578600"/>
            <a:ext cx="7178675" cy="133350"/>
          </a:xfrm>
          <a:prstGeom prst="roundRect">
            <a:avLst>
              <a:gd name="adj" fmla="val 30952"/>
            </a:avLst>
          </a:prstGeom>
          <a:solidFill>
            <a:srgbClr val="9C0000"/>
          </a:solidFill>
          <a:ln w="9525">
            <a:noFill/>
            <a:round/>
            <a:headEnd/>
            <a:tailEnd/>
          </a:ln>
        </p:spPr>
        <p:txBody>
          <a:bodyPr anchor="ctr"/>
          <a:lstStyle/>
          <a:p>
            <a:pPr algn="ctr" eaLnBrk="0" hangingPunct="0">
              <a:defRPr/>
            </a:pPr>
            <a:endParaRPr lang="en-US" dirty="0"/>
          </a:p>
        </p:txBody>
      </p:sp>
      <p:sp>
        <p:nvSpPr>
          <p:cNvPr id="21" name="Rounded Rectangle 20"/>
          <p:cNvSpPr/>
          <p:nvPr userDrawn="1"/>
        </p:nvSpPr>
        <p:spPr>
          <a:xfrm>
            <a:off x="7424738" y="152400"/>
            <a:ext cx="1546225" cy="914400"/>
          </a:xfrm>
          <a:prstGeom prst="roundRect">
            <a:avLst/>
          </a:prstGeom>
          <a:solidFill>
            <a:srgbClr val="9C0000"/>
          </a:solidFill>
          <a:ln w="571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aseline="-25000" dirty="0"/>
          </a:p>
        </p:txBody>
      </p:sp>
      <p:sp>
        <p:nvSpPr>
          <p:cNvPr id="22" name="Rounded Rectangle 21"/>
          <p:cNvSpPr>
            <a:spLocks noChangeArrowheads="1"/>
          </p:cNvSpPr>
          <p:nvPr userDrawn="1"/>
        </p:nvSpPr>
        <p:spPr bwMode="auto">
          <a:xfrm>
            <a:off x="196850" y="152400"/>
            <a:ext cx="7178675" cy="914400"/>
          </a:xfrm>
          <a:prstGeom prst="roundRect">
            <a:avLst>
              <a:gd name="adj" fmla="val 15955"/>
            </a:avLst>
          </a:prstGeom>
          <a:solidFill>
            <a:srgbClr val="9C0000"/>
          </a:solidFill>
          <a:ln w="9525">
            <a:noFill/>
            <a:round/>
            <a:headEnd/>
            <a:tailEnd/>
          </a:ln>
        </p:spPr>
        <p:txBody>
          <a:bodyPr anchor="ctr"/>
          <a:lstStyle/>
          <a:p>
            <a:pPr algn="ctr" eaLnBrk="0" hangingPunct="0">
              <a:defRPr/>
            </a:pPr>
            <a:endParaRPr lang="en-US" dirty="0"/>
          </a:p>
        </p:txBody>
      </p:sp>
      <p:sp>
        <p:nvSpPr>
          <p:cNvPr id="24" name="Slide Number Placeholder 5"/>
          <p:cNvSpPr>
            <a:spLocks noGrp="1"/>
          </p:cNvSpPr>
          <p:nvPr>
            <p:ph type="sldNum" sz="quarter" idx="4"/>
          </p:nvPr>
        </p:nvSpPr>
        <p:spPr>
          <a:xfrm>
            <a:off x="8726488" y="6554070"/>
            <a:ext cx="290512" cy="182880"/>
          </a:xfrm>
          <a:prstGeom prst="rect">
            <a:avLst/>
          </a:prstGeom>
        </p:spPr>
        <p:txBody>
          <a:bodyPr vert="horz" wrap="square" lIns="91440" tIns="45720" rIns="91440" bIns="45720" numCol="1" anchor="ctr" anchorCtr="0" compatLnSpc="1">
            <a:prstTxWarp prst="textNoShape">
              <a:avLst/>
            </a:prstTxWarp>
          </a:bodyPr>
          <a:lstStyle>
            <a:lvl1pPr>
              <a:defRPr sz="800" b="0" baseline="0">
                <a:solidFill>
                  <a:srgbClr val="990000"/>
                </a:solidFill>
                <a:latin typeface="Arial Narrow" pitchFamily="-106" charset="0"/>
                <a:ea typeface="Arial Narrow" pitchFamily="-106" charset="0"/>
                <a:cs typeface="Arial Narrow" pitchFamily="-106" charset="0"/>
              </a:defRPr>
            </a:lvl1pPr>
          </a:lstStyle>
          <a:p>
            <a:pPr>
              <a:defRPr/>
            </a:pPr>
            <a:fld id="{DADE8373-2F34-4C03-86C7-59802B1E5998}" type="slidenum">
              <a:rPr lang="en-US" smtClean="0"/>
              <a:pPr>
                <a:defRPr/>
              </a:pPr>
              <a:t>‹#›</a:t>
            </a:fld>
            <a:endParaRPr lang="en-US" dirty="0"/>
          </a:p>
        </p:txBody>
      </p:sp>
      <p:pic>
        <p:nvPicPr>
          <p:cNvPr id="1026" name="Picture 2" descr="logo document header-1000px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5046" y="6310298"/>
            <a:ext cx="1475812"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ealthysooners.ouhsc.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r.ou.edu/ed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magellanassist.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ouhsc.edu/taltal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AL-Questions@ouhsc.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aramond"/>
              </a:rPr>
              <a:t>Time, Attendance and Leave </a:t>
            </a:r>
            <a:br>
              <a:rPr lang="en-US" dirty="0" smtClean="0">
                <a:latin typeface="Garamond"/>
              </a:rPr>
            </a:br>
            <a:r>
              <a:rPr lang="en-US" dirty="0" smtClean="0">
                <a:latin typeface="Garamond"/>
              </a:rPr>
              <a:t>Town Hall</a:t>
            </a:r>
            <a:br>
              <a:rPr lang="en-US" dirty="0" smtClean="0">
                <a:latin typeface="Garamond"/>
              </a:rPr>
            </a:br>
            <a:r>
              <a:rPr lang="en-US" dirty="0" smtClean="0">
                <a:latin typeface="Garamond"/>
              </a:rPr>
              <a:t>Updates and Reminders </a:t>
            </a:r>
            <a:endParaRPr lang="en-US" dirty="0">
              <a:latin typeface="Garamond"/>
            </a:endParaRPr>
          </a:p>
        </p:txBody>
      </p:sp>
      <p:sp>
        <p:nvSpPr>
          <p:cNvPr id="3" name="Subtitle 2"/>
          <p:cNvSpPr>
            <a:spLocks noGrp="1"/>
          </p:cNvSpPr>
          <p:nvPr>
            <p:ph type="subTitle" idx="1"/>
          </p:nvPr>
        </p:nvSpPr>
        <p:spPr>
          <a:xfrm>
            <a:off x="1371600" y="4322135"/>
            <a:ext cx="6400800" cy="1752600"/>
          </a:xfrm>
        </p:spPr>
        <p:txBody>
          <a:bodyPr>
            <a:normAutofit/>
          </a:bodyPr>
          <a:lstStyle/>
          <a:p>
            <a:r>
              <a:rPr lang="en-US" dirty="0" smtClean="0">
                <a:latin typeface="Garamond" panose="02020404030301010803" pitchFamily="18" charset="0"/>
              </a:rPr>
              <a:t>Kevin Fitzgerald</a:t>
            </a:r>
          </a:p>
          <a:p>
            <a:r>
              <a:rPr lang="en-US" dirty="0" err="1" smtClean="0">
                <a:latin typeface="Garamond" panose="02020404030301010803" pitchFamily="18" charset="0"/>
              </a:rPr>
              <a:t>Lyndi</a:t>
            </a:r>
            <a:r>
              <a:rPr lang="en-US" dirty="0" smtClean="0">
                <a:latin typeface="Garamond" panose="02020404030301010803" pitchFamily="18" charset="0"/>
              </a:rPr>
              <a:t> </a:t>
            </a:r>
            <a:r>
              <a:rPr lang="en-US" dirty="0" err="1" smtClean="0">
                <a:latin typeface="Garamond" panose="02020404030301010803" pitchFamily="18" charset="0"/>
              </a:rPr>
              <a:t>Zavy</a:t>
            </a:r>
            <a:r>
              <a:rPr lang="en-US" dirty="0" smtClean="0">
                <a:latin typeface="Garamond" panose="02020404030301010803" pitchFamily="18" charset="0"/>
              </a:rPr>
              <a:t> </a:t>
            </a:r>
            <a:endParaRPr lang="en-US" dirty="0">
              <a:latin typeface="Garamond" panose="02020404030301010803" pitchFamily="18" charset="0"/>
            </a:endParaRPr>
          </a:p>
        </p:txBody>
      </p:sp>
    </p:spTree>
    <p:extLst>
      <p:ext uri="{BB962C8B-B14F-4D97-AF65-F5344CB8AC3E}">
        <p14:creationId xmlns:p14="http://schemas.microsoft.com/office/powerpoint/2010/main" val="322240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t>New Hires in 2015 </a:t>
            </a:r>
            <a:endParaRPr lang="en-US" sz="3600" dirty="0">
              <a:latin typeface="Garamond" panose="02020404030301010803" pitchFamily="18" charset="0"/>
            </a:endParaRPr>
          </a:p>
        </p:txBody>
      </p:sp>
      <p:sp>
        <p:nvSpPr>
          <p:cNvPr id="2" name="Content Placeholder 1"/>
          <p:cNvSpPr>
            <a:spLocks noGrp="1"/>
          </p:cNvSpPr>
          <p:nvPr>
            <p:ph idx="1"/>
          </p:nvPr>
        </p:nvSpPr>
        <p:spPr/>
        <p:txBody>
          <a:bodyPr/>
          <a:lstStyle/>
          <a:p>
            <a:endParaRPr lang="en-US" dirty="0" smtClean="0"/>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45" y="1161684"/>
            <a:ext cx="42386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965" y="1255468"/>
            <a:ext cx="42386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7" y="3837476"/>
            <a:ext cx="41814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525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PTO Accrual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gn="ctr">
              <a:buNone/>
            </a:pPr>
            <a:endParaRPr lang="en-US" kern="0" baseline="0" dirty="0" smtClean="0">
              <a:latin typeface="Garamond"/>
            </a:endParaRPr>
          </a:p>
          <a:p>
            <a:pPr marL="0" indent="0">
              <a:buNone/>
            </a:pPr>
            <a:endParaRPr lang="en-US" kern="0" baseline="0" dirty="0" smtClean="0">
              <a:latin typeface="Garamond"/>
            </a:endParaRP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pPr marL="0" indent="0">
              <a:buNone/>
            </a:pPr>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graphicFrame>
        <p:nvGraphicFramePr>
          <p:cNvPr id="2" name="Table 1"/>
          <p:cNvGraphicFramePr>
            <a:graphicFrameLocks noGrp="1"/>
          </p:cNvGraphicFramePr>
          <p:nvPr>
            <p:extLst>
              <p:ext uri="{D42A27DB-BD31-4B8C-83A1-F6EECF244321}">
                <p14:modId xmlns:p14="http://schemas.microsoft.com/office/powerpoint/2010/main" val="3932474449"/>
              </p:ext>
            </p:extLst>
          </p:nvPr>
        </p:nvGraphicFramePr>
        <p:xfrm>
          <a:off x="1828800" y="1743738"/>
          <a:ext cx="5534526" cy="3687145"/>
        </p:xfrm>
        <a:graphic>
          <a:graphicData uri="http://schemas.openxmlformats.org/drawingml/2006/table">
            <a:tbl>
              <a:tblPr firstRow="1" firstCol="1" bandRow="1"/>
              <a:tblGrid>
                <a:gridCol w="1855603"/>
                <a:gridCol w="1855603"/>
                <a:gridCol w="1823320"/>
              </a:tblGrid>
              <a:tr h="627435">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Monthly Accrual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50000"/>
                        </a:lnSpc>
                        <a:spcBef>
                          <a:spcPts val="0"/>
                        </a:spcBef>
                        <a:spcAft>
                          <a:spcPts val="0"/>
                        </a:spcAft>
                      </a:pPr>
                      <a:r>
                        <a:rPr lang="en-US" sz="2400" kern="12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Annual Accrual</a:t>
                      </a:r>
                      <a:endParaRPr lang="en-US" sz="2400" kern="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smtClean="0">
                          <a:effectLst/>
                          <a:latin typeface="Garamond" panose="02020404030301010803" pitchFamily="18" charset="0"/>
                          <a:ea typeface="Calibri" panose="020F0502020204030204" pitchFamily="34" charset="0"/>
                          <a:cs typeface="Times New Roman" panose="02020603050405020304" pitchFamily="18" charset="0"/>
                        </a:rPr>
                        <a:t>1.0 FTE Biweekly </a:t>
                      </a:r>
                      <a:r>
                        <a:rPr lang="en-US" sz="2400" dirty="0">
                          <a:effectLst/>
                          <a:latin typeface="Garamond" panose="02020404030301010803" pitchFamily="18" charset="0"/>
                          <a:ea typeface="Calibri" panose="020F0502020204030204" pitchFamily="34" charset="0"/>
                          <a:cs typeface="Times New Roman" panose="02020603050405020304" pitchFamily="18" charset="0"/>
                        </a:rPr>
                        <a:t>Accrual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435">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18 hours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50000"/>
                        </a:lnSpc>
                        <a:spcBef>
                          <a:spcPts val="0"/>
                        </a:spcBef>
                        <a:spcAft>
                          <a:spcPts val="0"/>
                        </a:spcAft>
                      </a:pPr>
                      <a:r>
                        <a:rPr lang="en-US" sz="2400" kern="12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216</a:t>
                      </a:r>
                      <a:r>
                        <a:rPr lang="en-US" sz="2400" kern="1200" baseline="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hours</a:t>
                      </a:r>
                      <a:endParaRPr lang="en-US" sz="2400" kern="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8.307692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895">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20 hours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50000"/>
                        </a:lnSpc>
                        <a:spcBef>
                          <a:spcPts val="0"/>
                        </a:spcBef>
                        <a:spcAft>
                          <a:spcPts val="0"/>
                        </a:spcAft>
                      </a:pPr>
                      <a:r>
                        <a:rPr lang="en-US" sz="2400" kern="12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240 hours</a:t>
                      </a:r>
                      <a:endParaRPr lang="en-US" sz="2400" kern="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9.230769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895">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22 hours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457200" rtl="0" eaLnBrk="1" latinLnBrk="0" hangingPunct="1">
                        <a:lnSpc>
                          <a:spcPct val="150000"/>
                        </a:lnSpc>
                        <a:spcBef>
                          <a:spcPts val="0"/>
                        </a:spcBef>
                        <a:spcAft>
                          <a:spcPts val="0"/>
                        </a:spcAft>
                      </a:pPr>
                      <a:r>
                        <a:rPr lang="en-US" sz="2400" kern="12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264 hours</a:t>
                      </a:r>
                      <a:endParaRPr lang="en-US" sz="2400" kern="12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10.153846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856792" y="5467739"/>
            <a:ext cx="5506534" cy="461665"/>
          </a:xfrm>
          <a:prstGeom prst="rect">
            <a:avLst/>
          </a:prstGeom>
          <a:noFill/>
        </p:spPr>
        <p:txBody>
          <a:bodyPr wrap="square" rtlCol="0">
            <a:spAutoFit/>
          </a:bodyPr>
          <a:lstStyle/>
          <a:p>
            <a:pPr algn="ctr"/>
            <a:r>
              <a:rPr lang="en-US" sz="2400" baseline="0" dirty="0" smtClean="0">
                <a:latin typeface="Garamond" panose="02020404030301010803" pitchFamily="18" charset="0"/>
              </a:rPr>
              <a:t>Maximum of 336 hours remains the same </a:t>
            </a:r>
            <a:endParaRPr lang="en-US" sz="2400" baseline="0" dirty="0">
              <a:latin typeface="Garamond" panose="02020404030301010803" pitchFamily="18" charset="0"/>
            </a:endParaRPr>
          </a:p>
        </p:txBody>
      </p:sp>
    </p:spTree>
    <p:extLst>
      <p:ext uri="{BB962C8B-B14F-4D97-AF65-F5344CB8AC3E}">
        <p14:creationId xmlns:p14="http://schemas.microsoft.com/office/powerpoint/2010/main" val="399839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PTO Accrual: Update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PTO will be accrued in proportion to </a:t>
            </a:r>
            <a:r>
              <a:rPr lang="en-US" b="1" kern="0" baseline="0" dirty="0" smtClean="0">
                <a:latin typeface="Garamond"/>
              </a:rPr>
              <a:t>hours paid</a:t>
            </a:r>
          </a:p>
          <a:p>
            <a:pPr lvl="1"/>
            <a:r>
              <a:rPr lang="en-US" kern="0" baseline="0" dirty="0" smtClean="0">
                <a:latin typeface="Garamond"/>
              </a:rPr>
              <a:t>Example 1, LWOP: </a:t>
            </a:r>
          </a:p>
          <a:p>
            <a:pPr lvl="2"/>
            <a:r>
              <a:rPr lang="en-US" kern="0" baseline="0" dirty="0" smtClean="0">
                <a:latin typeface="Garamond"/>
              </a:rPr>
              <a:t>Employee accrues 8.307692 hours of PTO (equivalent to 18 hours/month now) </a:t>
            </a:r>
          </a:p>
          <a:p>
            <a:pPr lvl="2"/>
            <a:r>
              <a:rPr lang="en-US" kern="0" baseline="0" dirty="0" smtClean="0">
                <a:latin typeface="Garamond"/>
              </a:rPr>
              <a:t>Has 20 hours of leave without pay (LWOP) in a pay cycle </a:t>
            </a:r>
          </a:p>
          <a:p>
            <a:pPr lvl="2"/>
            <a:r>
              <a:rPr lang="en-US" kern="0" baseline="0" dirty="0" smtClean="0">
                <a:latin typeface="Garamond"/>
              </a:rPr>
              <a:t>Would accrue 6.230769 hours (75%) of their PTO for the pay cycle</a:t>
            </a:r>
          </a:p>
          <a:p>
            <a:pPr lvl="1"/>
            <a:r>
              <a:rPr lang="en-US" kern="0" baseline="0" dirty="0" smtClean="0">
                <a:latin typeface="Garamond"/>
              </a:rPr>
              <a:t>Example 2, .80 FTE: </a:t>
            </a:r>
          </a:p>
          <a:p>
            <a:pPr lvl="2"/>
            <a:r>
              <a:rPr lang="en-US" kern="0" baseline="0" dirty="0" smtClean="0">
                <a:latin typeface="Garamond"/>
              </a:rPr>
              <a:t>Accrues 80% of PTO (6.646153 hours) </a:t>
            </a:r>
          </a:p>
          <a:p>
            <a:r>
              <a:rPr lang="en-US" kern="0" baseline="0" dirty="0" smtClean="0">
                <a:latin typeface="Garamond"/>
              </a:rPr>
              <a:t>PTO does not accrue while on LWOP or Extended Sick Leave (ESL) </a:t>
            </a: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392587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Biweekly Deduction Update </a:t>
            </a:r>
            <a:endParaRPr lang="en-US" sz="3600" dirty="0">
              <a:latin typeface="Garamond" panose="020204040303010108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23454572"/>
              </p:ext>
            </p:extLst>
          </p:nvPr>
        </p:nvGraphicFramePr>
        <p:xfrm>
          <a:off x="297180" y="1341121"/>
          <a:ext cx="8625840" cy="3901441"/>
        </p:xfrm>
        <a:graphic>
          <a:graphicData uri="http://schemas.openxmlformats.org/drawingml/2006/table">
            <a:tbl>
              <a:tblPr firstRow="1" bandRow="1">
                <a:tableStyleId>{5C22544A-7EE6-4342-B048-85BDC9FD1C3A}</a:tableStyleId>
              </a:tblPr>
              <a:tblGrid>
                <a:gridCol w="4312920"/>
                <a:gridCol w="4312920"/>
              </a:tblGrid>
              <a:tr h="357384">
                <a:tc>
                  <a:txBody>
                    <a:bodyPr/>
                    <a:lstStyle/>
                    <a:p>
                      <a:pPr algn="l" fontAlgn="b"/>
                      <a:r>
                        <a:rPr lang="en-US" sz="2000" u="none" strike="noStrike" dirty="0" smtClean="0">
                          <a:effectLst/>
                        </a:rPr>
                        <a:t> 24 </a:t>
                      </a:r>
                      <a:r>
                        <a:rPr lang="en-US" sz="2000" u="none" strike="noStrike" dirty="0">
                          <a:effectLst/>
                        </a:rPr>
                        <a:t>Deductions Per Year</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2000" u="none" strike="noStrike" dirty="0" smtClean="0">
                          <a:effectLst/>
                        </a:rPr>
                        <a:t> 26 </a:t>
                      </a:r>
                      <a:r>
                        <a:rPr lang="en-US" sz="2000" u="none" strike="noStrike" dirty="0">
                          <a:effectLst/>
                        </a:rPr>
                        <a:t>Deductions Per Year</a:t>
                      </a:r>
                      <a:endParaRPr lang="en-US" sz="2000" b="1" i="0" u="none" strike="noStrike" dirty="0">
                        <a:solidFill>
                          <a:srgbClr val="000000"/>
                        </a:solidFill>
                        <a:effectLst/>
                        <a:latin typeface="Arial" panose="020B0604020202020204" pitchFamily="34" charset="0"/>
                      </a:endParaRPr>
                    </a:p>
                  </a:txBody>
                  <a:tcPr marL="7620" marR="7620" marT="7620" marB="0" anchor="b"/>
                </a:tc>
              </a:tr>
              <a:tr h="357384">
                <a:tc>
                  <a:txBody>
                    <a:bodyPr/>
                    <a:lstStyle/>
                    <a:p>
                      <a:pPr algn="l" fontAlgn="b"/>
                      <a:r>
                        <a:rPr lang="en-US" sz="2000" u="none" strike="noStrike" dirty="0" smtClean="0">
                          <a:effectLst/>
                        </a:rPr>
                        <a:t> Medical</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All </a:t>
                      </a:r>
                      <a:r>
                        <a:rPr lang="en-US" sz="2000" u="none" strike="noStrike" dirty="0">
                          <a:effectLst/>
                        </a:rPr>
                        <a:t>Retirement Deductions</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Dental</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FSA </a:t>
                      </a:r>
                      <a:r>
                        <a:rPr lang="en-US" sz="2000" u="none" strike="noStrike" dirty="0">
                          <a:effectLst/>
                        </a:rPr>
                        <a:t>Health </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Vision</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FSA </a:t>
                      </a:r>
                      <a:r>
                        <a:rPr lang="en-US" sz="2000" u="none" strike="noStrike" dirty="0">
                          <a:effectLst/>
                        </a:rPr>
                        <a:t>Dependent Care</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Employee/Spouse </a:t>
                      </a:r>
                      <a:r>
                        <a:rPr lang="en-US" sz="2000" u="none" strike="noStrike" dirty="0">
                          <a:effectLst/>
                        </a:rPr>
                        <a:t>Long Term Care</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Long </a:t>
                      </a:r>
                      <a:r>
                        <a:rPr lang="en-US" sz="2000" u="none" strike="noStrike" dirty="0">
                          <a:effectLst/>
                        </a:rPr>
                        <a:t>Term Disability</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1042369">
                <a:tc>
                  <a:txBody>
                    <a:bodyPr/>
                    <a:lstStyle/>
                    <a:p>
                      <a:pPr algn="l" fontAlgn="b"/>
                      <a:r>
                        <a:rPr lang="en-US" sz="2000" u="none" strike="noStrike" dirty="0" smtClean="0">
                          <a:effectLst/>
                        </a:rPr>
                        <a:t> Life/Supplemental </a:t>
                      </a:r>
                      <a:r>
                        <a:rPr lang="en-US" sz="2000" u="none" strike="noStrike" dirty="0">
                          <a:effectLst/>
                        </a:rPr>
                        <a:t>Life / Dependent Life</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Payroll </a:t>
                      </a:r>
                      <a:r>
                        <a:rPr lang="en-US" sz="2000" u="none" strike="noStrike" dirty="0">
                          <a:effectLst/>
                        </a:rPr>
                        <a:t>Deductions set by employee </a:t>
                      </a:r>
                      <a:r>
                        <a:rPr lang="en-US" sz="2000" u="none" strike="noStrike" dirty="0" smtClean="0">
                          <a:effectLst/>
                        </a:rPr>
                        <a:t>such</a:t>
                      </a:r>
                      <a:br>
                        <a:rPr lang="en-US" sz="2000" u="none" strike="noStrike" dirty="0" smtClean="0">
                          <a:effectLst/>
                        </a:rPr>
                      </a:br>
                      <a:r>
                        <a:rPr lang="en-US" sz="2000" u="none" strike="noStrike" dirty="0" smtClean="0">
                          <a:effectLst/>
                        </a:rPr>
                        <a:t> as </a:t>
                      </a:r>
                      <a:r>
                        <a:rPr lang="en-US" sz="2000" u="none" strike="noStrike" dirty="0">
                          <a:effectLst/>
                        </a:rPr>
                        <a:t>United Way, Campus Campaign</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Employee/Dependent </a:t>
                      </a:r>
                      <a:r>
                        <a:rPr lang="en-US" sz="2000" u="none" strike="noStrike" dirty="0">
                          <a:effectLst/>
                        </a:rPr>
                        <a:t>AD&amp;D</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Garnishment/tax </a:t>
                      </a:r>
                      <a:r>
                        <a:rPr lang="en-US" sz="2000" u="none" strike="noStrike" dirty="0">
                          <a:effectLst/>
                        </a:rPr>
                        <a:t>levy</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Parking </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Child </a:t>
                      </a:r>
                      <a:r>
                        <a:rPr lang="en-US" sz="2000" u="none" strike="noStrike" dirty="0">
                          <a:effectLst/>
                        </a:rPr>
                        <a:t>support/spousal </a:t>
                      </a:r>
                      <a:r>
                        <a:rPr lang="en-US" sz="2000" u="none" strike="noStrike" dirty="0" smtClean="0">
                          <a:effectLst/>
                        </a:rPr>
                        <a:t>support </a:t>
                      </a:r>
                      <a:endParaRPr lang="en-US" sz="2000" b="1" i="0" u="none" strike="noStrike" dirty="0">
                        <a:solidFill>
                          <a:srgbClr val="000000"/>
                        </a:solidFill>
                        <a:effectLst/>
                        <a:latin typeface="Arial Narrow" panose="020B0606020202030204" pitchFamily="34" charset="0"/>
                      </a:endParaRPr>
                    </a:p>
                  </a:txBody>
                  <a:tcPr marL="7620" marR="7620" marT="7620" marB="0" anchor="b"/>
                </a:tc>
              </a:tr>
              <a:tr h="357384">
                <a:tc>
                  <a:txBody>
                    <a:bodyPr/>
                    <a:lstStyle/>
                    <a:p>
                      <a:pPr algn="l" fontAlgn="b"/>
                      <a:r>
                        <a:rPr lang="en-US" sz="2000" u="none" strike="noStrike" dirty="0" smtClean="0">
                          <a:effectLst/>
                        </a:rPr>
                        <a:t> Health </a:t>
                      </a:r>
                      <a:r>
                        <a:rPr lang="en-US" sz="2000" u="none" strike="noStrike" dirty="0">
                          <a:effectLst/>
                        </a:rPr>
                        <a:t>Club</a:t>
                      </a:r>
                      <a:endParaRPr lang="en-US" sz="20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l" fontAlgn="b"/>
                      <a:r>
                        <a:rPr lang="en-US" sz="2000" u="none" strike="noStrike" dirty="0" smtClean="0">
                          <a:effectLst/>
                        </a:rPr>
                        <a:t> Student </a:t>
                      </a:r>
                      <a:r>
                        <a:rPr lang="en-US" sz="2000" u="none" strike="noStrike" dirty="0">
                          <a:effectLst/>
                        </a:rPr>
                        <a:t>Loan Deductions</a:t>
                      </a:r>
                      <a:endParaRPr lang="en-US" sz="2000" b="1" i="0" u="none" strike="noStrike" dirty="0">
                        <a:solidFill>
                          <a:srgbClr val="000000"/>
                        </a:solidFill>
                        <a:effectLst/>
                        <a:latin typeface="Arial Narrow" panose="020B0606020202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96991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Biweekly Deduction Reminder </a:t>
            </a:r>
            <a:endParaRPr lang="en-US" sz="3600" dirty="0">
              <a:latin typeface="Garamond" panose="02020404030301010803" pitchFamily="18" charset="0"/>
            </a:endParaRPr>
          </a:p>
        </p:txBody>
      </p:sp>
      <p:sp>
        <p:nvSpPr>
          <p:cNvPr id="5" name="Content Placeholder 44"/>
          <p:cNvSpPr txBox="1">
            <a:spLocks/>
          </p:cNvSpPr>
          <p:nvPr/>
        </p:nvSpPr>
        <p:spPr>
          <a:xfrm>
            <a:off x="76940" y="1340529"/>
            <a:ext cx="8904828"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Typically, months with 3 pay periods will not have deductions listed as 24 deductions/year deducted</a:t>
            </a:r>
          </a:p>
          <a:p>
            <a:pPr lvl="1"/>
            <a:r>
              <a:rPr lang="en-US" kern="0" baseline="0" dirty="0" smtClean="0">
                <a:latin typeface="Garamond"/>
              </a:rPr>
              <a:t>3</a:t>
            </a:r>
            <a:r>
              <a:rPr lang="en-US" kern="0" baseline="30000" dirty="0" smtClean="0">
                <a:latin typeface="Garamond"/>
              </a:rPr>
              <a:t>rd</a:t>
            </a:r>
            <a:r>
              <a:rPr lang="en-US" kern="0" baseline="0" dirty="0" smtClean="0">
                <a:latin typeface="Garamond"/>
              </a:rPr>
              <a:t> </a:t>
            </a:r>
            <a:r>
              <a:rPr lang="en-US" kern="0" baseline="0" dirty="0">
                <a:latin typeface="Garamond"/>
              </a:rPr>
              <a:t>check in October 2015 WILL have premium </a:t>
            </a:r>
            <a:r>
              <a:rPr lang="en-US" kern="0" baseline="0" dirty="0" smtClean="0">
                <a:latin typeface="Garamond"/>
              </a:rPr>
              <a:t>deductions to avoid deductions from 80 hour conversion </a:t>
            </a:r>
          </a:p>
          <a:p>
            <a:pPr lvl="1"/>
            <a:r>
              <a:rPr lang="en-US" kern="0" baseline="0" dirty="0" smtClean="0">
                <a:latin typeface="Garamond"/>
              </a:rPr>
              <a:t>First ‘benefits premium holiday’ will be April 2016 </a:t>
            </a:r>
            <a:endParaRPr lang="en-US" kern="0" baseline="0" dirty="0">
              <a:latin typeface="Garamond"/>
            </a:endParaRPr>
          </a:p>
          <a:p>
            <a:pPr lvl="1"/>
            <a:r>
              <a:rPr lang="en-US" kern="0" baseline="0" dirty="0">
                <a:latin typeface="Garamond"/>
              </a:rPr>
              <a:t>Other deductions </a:t>
            </a:r>
            <a:r>
              <a:rPr lang="en-US" kern="0" baseline="0" dirty="0" smtClean="0">
                <a:latin typeface="Garamond"/>
              </a:rPr>
              <a:t>(listed as 26 deductions/year) come </a:t>
            </a:r>
            <a:r>
              <a:rPr lang="en-US" kern="0" baseline="0" dirty="0">
                <a:latin typeface="Garamond"/>
              </a:rPr>
              <a:t>out of every </a:t>
            </a:r>
            <a:r>
              <a:rPr lang="en-US" kern="0" baseline="0" dirty="0" smtClean="0">
                <a:latin typeface="Garamond"/>
              </a:rPr>
              <a:t>check</a:t>
            </a:r>
          </a:p>
          <a:p>
            <a:pPr lvl="2"/>
            <a:r>
              <a:rPr lang="en-US" kern="0" baseline="0" dirty="0" smtClean="0">
                <a:latin typeface="Garamond"/>
              </a:rPr>
              <a:t>Includes garnishments, child support, etc. </a:t>
            </a:r>
          </a:p>
        </p:txBody>
      </p:sp>
      <p:pic>
        <p:nvPicPr>
          <p:cNvPr id="2" name="Picture 1"/>
          <p:cNvPicPr>
            <a:picLocks noChangeAspect="1"/>
          </p:cNvPicPr>
          <p:nvPr/>
        </p:nvPicPr>
        <p:blipFill>
          <a:blip r:embed="rId3"/>
          <a:stretch>
            <a:fillRect/>
          </a:stretch>
        </p:blipFill>
        <p:spPr>
          <a:xfrm>
            <a:off x="6747770" y="4508223"/>
            <a:ext cx="1950889" cy="1643014"/>
          </a:xfrm>
          <a:prstGeom prst="rect">
            <a:avLst/>
          </a:prstGeom>
          <a:ln>
            <a:solidFill>
              <a:schemeClr val="tx1"/>
            </a:solidFill>
          </a:ln>
        </p:spPr>
      </p:pic>
      <p:sp>
        <p:nvSpPr>
          <p:cNvPr id="3" name="Rectangle 2"/>
          <p:cNvSpPr/>
          <p:nvPr/>
        </p:nvSpPr>
        <p:spPr>
          <a:xfrm>
            <a:off x="8177048" y="5034454"/>
            <a:ext cx="241738" cy="241738"/>
          </a:xfrm>
          <a:prstGeom prst="rect">
            <a:avLst/>
          </a:prstGeom>
          <a:solidFill>
            <a:srgbClr val="00BA2C">
              <a:alpha val="50196"/>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6" name="Rectangle 5"/>
          <p:cNvSpPr/>
          <p:nvPr/>
        </p:nvSpPr>
        <p:spPr>
          <a:xfrm>
            <a:off x="8182305" y="5473263"/>
            <a:ext cx="241738" cy="241738"/>
          </a:xfrm>
          <a:prstGeom prst="rect">
            <a:avLst/>
          </a:prstGeom>
          <a:solidFill>
            <a:srgbClr val="00BA2C">
              <a:alpha val="50196"/>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7" name="Rectangle 6"/>
          <p:cNvSpPr/>
          <p:nvPr/>
        </p:nvSpPr>
        <p:spPr>
          <a:xfrm>
            <a:off x="8182303" y="5901560"/>
            <a:ext cx="241738" cy="241738"/>
          </a:xfrm>
          <a:prstGeom prst="rect">
            <a:avLst/>
          </a:prstGeom>
          <a:solidFill>
            <a:srgbClr val="7800BA">
              <a:alpha val="4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Tree>
    <p:extLst>
      <p:ext uri="{BB962C8B-B14F-4D97-AF65-F5344CB8AC3E}">
        <p14:creationId xmlns:p14="http://schemas.microsoft.com/office/powerpoint/2010/main" val="981718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Biweekly Deduction Update </a:t>
            </a:r>
            <a:endParaRPr lang="en-US" sz="3600" dirty="0">
              <a:latin typeface="Garamond" panose="02020404030301010803" pitchFamily="18" charset="0"/>
            </a:endParaRPr>
          </a:p>
        </p:txBody>
      </p:sp>
      <p:sp>
        <p:nvSpPr>
          <p:cNvPr id="2" name="Content Placeholder 1"/>
          <p:cNvSpPr>
            <a:spLocks noGrp="1"/>
          </p:cNvSpPr>
          <p:nvPr>
            <p:ph idx="1"/>
          </p:nvPr>
        </p:nvSpPr>
        <p:spPr/>
        <p:txBody>
          <a:bodyPr/>
          <a:lstStyle/>
          <a:p>
            <a:r>
              <a:rPr lang="en-US" dirty="0" smtClean="0"/>
              <a:t>Athletic ticket deductions will move to the biweekly schedule </a:t>
            </a:r>
          </a:p>
          <a:p>
            <a:pPr marL="0" indent="0">
              <a:buNone/>
            </a:pPr>
            <a:endParaRPr lang="en-US" dirty="0" smtClean="0"/>
          </a:p>
          <a:p>
            <a:pPr marL="0" indent="0">
              <a:buNone/>
            </a:pPr>
            <a:endParaRPr lang="en-US" dirty="0"/>
          </a:p>
          <a:p>
            <a:pPr marL="0" indent="0">
              <a:buNone/>
            </a:pPr>
            <a:endParaRPr lang="en-US" dirty="0"/>
          </a:p>
          <a:p>
            <a:r>
              <a:rPr lang="en-US" dirty="0" smtClean="0"/>
              <a:t>Form will be changed accordingly </a:t>
            </a:r>
          </a:p>
        </p:txBody>
      </p:sp>
      <p:graphicFrame>
        <p:nvGraphicFramePr>
          <p:cNvPr id="3" name="Table 2"/>
          <p:cNvGraphicFramePr>
            <a:graphicFrameLocks noGrp="1"/>
          </p:cNvGraphicFramePr>
          <p:nvPr>
            <p:extLst>
              <p:ext uri="{D42A27DB-BD31-4B8C-83A1-F6EECF244321}">
                <p14:modId xmlns:p14="http://schemas.microsoft.com/office/powerpoint/2010/main" val="2472542848"/>
              </p:ext>
            </p:extLst>
          </p:nvPr>
        </p:nvGraphicFramePr>
        <p:xfrm>
          <a:off x="992372" y="2789865"/>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t>April</a:t>
                      </a:r>
                      <a:endParaRPr lang="en-US" dirty="0"/>
                    </a:p>
                  </a:txBody>
                  <a:tcPr/>
                </a:tc>
                <a:tc>
                  <a:txBody>
                    <a:bodyPr/>
                    <a:lstStyle/>
                    <a:p>
                      <a:r>
                        <a:rPr lang="en-US" dirty="0" smtClean="0"/>
                        <a:t>May</a:t>
                      </a:r>
                      <a:endParaRPr lang="en-US" dirty="0"/>
                    </a:p>
                  </a:txBody>
                  <a:tcPr/>
                </a:tc>
                <a:tc>
                  <a:txBody>
                    <a:bodyPr/>
                    <a:lstStyle/>
                    <a:p>
                      <a:r>
                        <a:rPr lang="en-US" dirty="0" smtClean="0"/>
                        <a:t>June</a:t>
                      </a:r>
                      <a:endParaRPr lang="en-US" dirty="0"/>
                    </a:p>
                  </a:txBody>
                  <a:tcPr/>
                </a:tc>
                <a:tc>
                  <a:txBody>
                    <a:bodyPr/>
                    <a:lstStyle/>
                    <a:p>
                      <a:r>
                        <a:rPr lang="en-US" dirty="0" smtClean="0"/>
                        <a:t>July</a:t>
                      </a:r>
                      <a:endParaRPr lang="en-US" dirty="0"/>
                    </a:p>
                  </a:txBody>
                  <a:tcPr/>
                </a:tc>
                <a:tc>
                  <a:txBody>
                    <a:bodyPr/>
                    <a:lstStyle/>
                    <a:p>
                      <a:r>
                        <a:rPr lang="en-US" dirty="0" smtClean="0"/>
                        <a:t>August </a:t>
                      </a:r>
                      <a:endParaRPr lang="en-US" dirty="0"/>
                    </a:p>
                  </a:txBody>
                  <a:tcPr/>
                </a:tc>
              </a:tr>
              <a:tr h="370840">
                <a:tc>
                  <a:txBody>
                    <a:bodyPr/>
                    <a:lstStyle/>
                    <a:p>
                      <a:r>
                        <a:rPr lang="en-US" dirty="0" smtClean="0"/>
                        <a:t>1 monthly</a:t>
                      </a:r>
                      <a:endParaRPr lang="en-US" dirty="0"/>
                    </a:p>
                  </a:txBody>
                  <a:tcPr/>
                </a:tc>
                <a:tc>
                  <a:txBody>
                    <a:bodyPr/>
                    <a:lstStyle/>
                    <a:p>
                      <a:r>
                        <a:rPr lang="en-US" dirty="0" smtClean="0"/>
                        <a:t>1 monthly</a:t>
                      </a:r>
                      <a:endParaRPr lang="en-US" dirty="0"/>
                    </a:p>
                  </a:txBody>
                  <a:tcPr/>
                </a:tc>
                <a:tc>
                  <a:txBody>
                    <a:bodyPr/>
                    <a:lstStyle/>
                    <a:p>
                      <a:r>
                        <a:rPr lang="en-US" dirty="0" smtClean="0"/>
                        <a:t>1 biweekly</a:t>
                      </a:r>
                      <a:endParaRPr lang="en-US" dirty="0"/>
                    </a:p>
                  </a:txBody>
                  <a:tcPr/>
                </a:tc>
                <a:tc>
                  <a:txBody>
                    <a:bodyPr/>
                    <a:lstStyle/>
                    <a:p>
                      <a:r>
                        <a:rPr lang="en-US" dirty="0" smtClean="0"/>
                        <a:t>2 biweekly</a:t>
                      </a:r>
                      <a:endParaRPr lang="en-US" dirty="0"/>
                    </a:p>
                  </a:txBody>
                  <a:tcPr/>
                </a:tc>
                <a:tc>
                  <a:txBody>
                    <a:bodyPr/>
                    <a:lstStyle/>
                    <a:p>
                      <a:r>
                        <a:rPr lang="en-US" dirty="0" smtClean="0"/>
                        <a:t>1 biweekly</a:t>
                      </a:r>
                      <a:r>
                        <a:rPr lang="en-US" baseline="0" dirty="0" smtClean="0"/>
                        <a:t> </a:t>
                      </a:r>
                      <a:endParaRPr lang="en-US" dirty="0"/>
                    </a:p>
                  </a:txBody>
                  <a:tcPr/>
                </a:tc>
              </a:tr>
              <a:tr h="370840">
                <a:tc>
                  <a:txBody>
                    <a:bodyPr/>
                    <a:lstStyle/>
                    <a:p>
                      <a:r>
                        <a:rPr lang="en-US" dirty="0" smtClean="0"/>
                        <a:t>$250</a:t>
                      </a:r>
                      <a:endParaRPr lang="en-US" dirty="0"/>
                    </a:p>
                  </a:txBody>
                  <a:tcPr/>
                </a:tc>
                <a:tc>
                  <a:txBody>
                    <a:bodyPr/>
                    <a:lstStyle/>
                    <a:p>
                      <a:r>
                        <a:rPr lang="en-US" dirty="0" smtClean="0"/>
                        <a:t>$250</a:t>
                      </a:r>
                      <a:endParaRPr lang="en-US" dirty="0"/>
                    </a:p>
                  </a:txBody>
                  <a:tcPr/>
                </a:tc>
                <a:tc>
                  <a:txBody>
                    <a:bodyPr/>
                    <a:lstStyle/>
                    <a:p>
                      <a:r>
                        <a:rPr lang="en-US" dirty="0" smtClean="0"/>
                        <a:t>$125</a:t>
                      </a:r>
                      <a:endParaRPr lang="en-US" dirty="0"/>
                    </a:p>
                  </a:txBody>
                  <a:tcPr/>
                </a:tc>
                <a:tc>
                  <a:txBody>
                    <a:bodyPr/>
                    <a:lstStyle/>
                    <a:p>
                      <a:r>
                        <a:rPr lang="en-US" dirty="0" smtClean="0"/>
                        <a:t>$125</a:t>
                      </a:r>
                      <a:r>
                        <a:rPr lang="en-US" baseline="0" dirty="0" smtClean="0"/>
                        <a:t> (twice)</a:t>
                      </a:r>
                      <a:endParaRPr lang="en-US" dirty="0"/>
                    </a:p>
                  </a:txBody>
                  <a:tcPr/>
                </a:tc>
                <a:tc>
                  <a:txBody>
                    <a:bodyPr/>
                    <a:lstStyle/>
                    <a:p>
                      <a:r>
                        <a:rPr lang="en-US" dirty="0" smtClean="0"/>
                        <a:t>$125 </a:t>
                      </a:r>
                      <a:endParaRPr lang="en-US" dirty="0"/>
                    </a:p>
                  </a:txBody>
                  <a:tcPr/>
                </a:tc>
              </a:tr>
            </a:tbl>
          </a:graphicData>
        </a:graphic>
      </p:graphicFrame>
    </p:spTree>
    <p:extLst>
      <p:ext uri="{BB962C8B-B14F-4D97-AF65-F5344CB8AC3E}">
        <p14:creationId xmlns:p14="http://schemas.microsoft.com/office/powerpoint/2010/main" val="2068661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Biweekly Deduction Reminder </a:t>
            </a:r>
            <a:endParaRPr lang="en-US" sz="3600" dirty="0">
              <a:latin typeface="Garamond" panose="02020404030301010803" pitchFamily="18" charset="0"/>
            </a:endParaRPr>
          </a:p>
        </p:txBody>
      </p:sp>
      <p:sp>
        <p:nvSpPr>
          <p:cNvPr id="5" name="Content Placeholder 44"/>
          <p:cNvSpPr txBox="1">
            <a:spLocks/>
          </p:cNvSpPr>
          <p:nvPr/>
        </p:nvSpPr>
        <p:spPr>
          <a:xfrm>
            <a:off x="76940" y="1340529"/>
            <a:ext cx="8904828"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Check your W4</a:t>
            </a:r>
          </a:p>
          <a:p>
            <a:pPr lvl="1"/>
            <a:r>
              <a:rPr lang="en-US" kern="0" baseline="0" dirty="0" smtClean="0">
                <a:latin typeface="Garamond"/>
              </a:rPr>
              <a:t>Extra withholdings based on pay cycle</a:t>
            </a:r>
          </a:p>
          <a:p>
            <a:pPr lvl="1"/>
            <a:r>
              <a:rPr lang="en-US" kern="0" baseline="0" dirty="0" smtClean="0">
                <a:latin typeface="Garamond"/>
              </a:rPr>
              <a:t>Example: $100 on W4 is currently $100/month, would become $100 every two weeks</a:t>
            </a:r>
          </a:p>
          <a:p>
            <a:r>
              <a:rPr lang="en-US" kern="0" baseline="0" dirty="0" smtClean="0">
                <a:latin typeface="Garamond"/>
              </a:rPr>
              <a:t>Review withholdings in Self Service</a:t>
            </a:r>
          </a:p>
          <a:p>
            <a:r>
              <a:rPr lang="en-US" kern="0" baseline="0" dirty="0" smtClean="0">
                <a:latin typeface="Garamond"/>
              </a:rPr>
              <a:t>Make changes to withholdings after May 2015 payroll </a:t>
            </a:r>
          </a:p>
          <a:p>
            <a:pPr marL="457200" lvl="1" indent="0">
              <a:buNone/>
            </a:pPr>
            <a:endParaRPr lang="en-US" kern="0" baseline="0" dirty="0" smtClean="0">
              <a:latin typeface="Garamond"/>
            </a:endParaRPr>
          </a:p>
        </p:txBody>
      </p:sp>
    </p:spTree>
    <p:extLst>
      <p:ext uri="{BB962C8B-B14F-4D97-AF65-F5344CB8AC3E}">
        <p14:creationId xmlns:p14="http://schemas.microsoft.com/office/powerpoint/2010/main" val="327273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Resources and Support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Employee Assistance Program </a:t>
            </a:r>
          </a:p>
          <a:p>
            <a:pPr lvl="1"/>
            <a:r>
              <a:rPr lang="en-US" kern="0" baseline="0" dirty="0" smtClean="0">
                <a:latin typeface="Garamond"/>
                <a:hlinkClick r:id="rId3"/>
              </a:rPr>
              <a:t>http://healthysooners.ouhsc.edu/</a:t>
            </a:r>
            <a:endParaRPr lang="en-US" kern="0" baseline="0" dirty="0" smtClean="0">
              <a:latin typeface="Garamond"/>
            </a:endParaRPr>
          </a:p>
          <a:p>
            <a:pPr lvl="1"/>
            <a:r>
              <a:rPr lang="en-US" kern="0" baseline="0" dirty="0" smtClean="0">
                <a:latin typeface="Garamond"/>
              </a:rPr>
              <a:t>800-327-2513</a:t>
            </a:r>
          </a:p>
          <a:p>
            <a:r>
              <a:rPr lang="en-US" kern="0" baseline="0" dirty="0" smtClean="0">
                <a:latin typeface="Garamond"/>
              </a:rPr>
              <a:t>Magellan provides legal and financial support for OKC and Tulsa </a:t>
            </a:r>
          </a:p>
          <a:p>
            <a:r>
              <a:rPr lang="en-US" kern="0" baseline="0" dirty="0" smtClean="0">
                <a:latin typeface="Garamond"/>
              </a:rPr>
              <a:t>Benefits-eligible employees can call up to 3 times/year </a:t>
            </a: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2369632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Resources and Support </a:t>
            </a:r>
            <a:endParaRPr lang="en-US" sz="3600" dirty="0">
              <a:latin typeface="Garamond" panose="02020404030301010803" pitchFamily="18" charset="0"/>
            </a:endParaRPr>
          </a:p>
        </p:txBody>
      </p:sp>
      <p:sp>
        <p:nvSpPr>
          <p:cNvPr id="4" name="Content Placeholder 44"/>
          <p:cNvSpPr txBox="1">
            <a:spLocks/>
          </p:cNvSpPr>
          <p:nvPr/>
        </p:nvSpPr>
        <p:spPr>
          <a:xfrm>
            <a:off x="29792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Consumer Credit Counseling Services (CCCS) providing financial workshops starting in January</a:t>
            </a:r>
          </a:p>
          <a:p>
            <a:pPr lvl="1"/>
            <a:r>
              <a:rPr lang="en-US" i="1" kern="0" baseline="0" dirty="0" smtClean="0">
                <a:latin typeface="Garamond"/>
              </a:rPr>
              <a:t>Take Control of Your Money </a:t>
            </a:r>
          </a:p>
          <a:p>
            <a:pPr lvl="1"/>
            <a:r>
              <a:rPr lang="en-US" kern="0" baseline="0" dirty="0" smtClean="0">
                <a:latin typeface="Garamond"/>
              </a:rPr>
              <a:t>Enroll on training </a:t>
            </a:r>
            <a:br>
              <a:rPr lang="en-US" kern="0" baseline="0" dirty="0" smtClean="0">
                <a:latin typeface="Garamond"/>
              </a:rPr>
            </a:br>
            <a:r>
              <a:rPr lang="en-US" kern="0" baseline="0" dirty="0" smtClean="0">
                <a:latin typeface="Garamond"/>
              </a:rPr>
              <a:t>calendar online</a:t>
            </a:r>
          </a:p>
          <a:p>
            <a:r>
              <a:rPr lang="en-US" kern="0" baseline="0" dirty="0" smtClean="0">
                <a:latin typeface="Garamond"/>
              </a:rPr>
              <a:t>Employee discounts</a:t>
            </a:r>
          </a:p>
          <a:p>
            <a:pPr lvl="1"/>
            <a:r>
              <a:rPr lang="en-US" kern="0" baseline="0" dirty="0" smtClean="0">
                <a:latin typeface="Garamond"/>
                <a:hlinkClick r:id="rId3"/>
              </a:rPr>
              <a:t>http://hr.ou.edu/edp</a:t>
            </a:r>
            <a:endParaRPr lang="en-US" kern="0" baseline="0" dirty="0" smtClean="0">
              <a:latin typeface="Garamond"/>
            </a:endParaRPr>
          </a:p>
          <a:p>
            <a:pPr lvl="1"/>
            <a:r>
              <a:rPr lang="en-US" kern="0" baseline="0" dirty="0" smtClean="0">
                <a:latin typeface="Garamond"/>
                <a:hlinkClick r:id="rId4"/>
              </a:rPr>
              <a:t>http://Magellanassist.com</a:t>
            </a:r>
            <a:r>
              <a:rPr lang="en-US" kern="0" baseline="0" dirty="0" smtClean="0">
                <a:latin typeface="Garamond"/>
              </a:rPr>
              <a:t> </a:t>
            </a:r>
          </a:p>
          <a:p>
            <a:pPr lvl="1"/>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pic>
        <p:nvPicPr>
          <p:cNvPr id="2" name="Picture 1"/>
          <p:cNvPicPr>
            <a:picLocks noChangeAspect="1"/>
          </p:cNvPicPr>
          <p:nvPr/>
        </p:nvPicPr>
        <p:blipFill>
          <a:blip r:embed="rId5"/>
          <a:stretch>
            <a:fillRect/>
          </a:stretch>
        </p:blipFill>
        <p:spPr>
          <a:xfrm>
            <a:off x="4907280" y="2628901"/>
            <a:ext cx="4170146" cy="3291650"/>
          </a:xfrm>
          <a:prstGeom prst="rect">
            <a:avLst/>
          </a:prstGeom>
        </p:spPr>
      </p:pic>
      <p:sp>
        <p:nvSpPr>
          <p:cNvPr id="3" name="Oval 2"/>
          <p:cNvSpPr/>
          <p:nvPr/>
        </p:nvSpPr>
        <p:spPr>
          <a:xfrm>
            <a:off x="6024151" y="5372100"/>
            <a:ext cx="944880" cy="228600"/>
          </a:xfrm>
          <a:prstGeom prst="ellipse">
            <a:avLst/>
          </a:prstGeom>
          <a:noFill/>
          <a:ln w="19050">
            <a:solidFill>
              <a:srgbClr val="9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Tree>
    <p:extLst>
      <p:ext uri="{BB962C8B-B14F-4D97-AF65-F5344CB8AC3E}">
        <p14:creationId xmlns:p14="http://schemas.microsoft.com/office/powerpoint/2010/main" val="3724661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Resources and Support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Consider talking with a credit union or bank regarding your loans </a:t>
            </a:r>
          </a:p>
          <a:p>
            <a:r>
              <a:rPr lang="en-US" kern="0" baseline="0" dirty="0" smtClean="0">
                <a:latin typeface="Garamond"/>
              </a:rPr>
              <a:t>View and print the letter to creditors available </a:t>
            </a:r>
            <a:r>
              <a:rPr lang="en-US" kern="0" baseline="0" dirty="0">
                <a:latin typeface="Garamond"/>
              </a:rPr>
              <a:t>on </a:t>
            </a:r>
            <a:r>
              <a:rPr lang="en-US" kern="0" baseline="0" dirty="0">
                <a:latin typeface="Garamond"/>
                <a:hlinkClick r:id="rId3"/>
              </a:rPr>
              <a:t>http://</a:t>
            </a:r>
            <a:r>
              <a:rPr lang="en-US" kern="0" baseline="0" dirty="0" smtClean="0">
                <a:latin typeface="Garamond"/>
                <a:hlinkClick r:id="rId3"/>
              </a:rPr>
              <a:t>www.ouhsc.edu/taltalk</a:t>
            </a:r>
            <a:r>
              <a:rPr lang="en-US" kern="0" baseline="0" dirty="0" smtClean="0">
                <a:latin typeface="Garamond"/>
              </a:rPr>
              <a:t> </a:t>
            </a:r>
          </a:p>
          <a:p>
            <a:pPr marL="457200" lvl="1" indent="0">
              <a:buNone/>
            </a:pPr>
            <a:endParaRPr lang="en-US" kern="0" baseline="0" dirty="0" smtClean="0">
              <a:latin typeface="Garamond"/>
            </a:endParaRPr>
          </a:p>
          <a:p>
            <a:pPr lvl="1"/>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398385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sz="3600" dirty="0" smtClean="0">
                <a:latin typeface="Garamond" panose="02020404030301010803" pitchFamily="18" charset="0"/>
              </a:rPr>
              <a:t>Agenda</a:t>
            </a:r>
            <a:endParaRPr lang="en-US" sz="3600" dirty="0">
              <a:latin typeface="Garamond" panose="02020404030301010803" pitchFamily="18" charset="0"/>
            </a:endParaRPr>
          </a:p>
        </p:txBody>
      </p:sp>
      <p:sp>
        <p:nvSpPr>
          <p:cNvPr id="45" name="Content Placeholder 44"/>
          <p:cNvSpPr>
            <a:spLocks noGrp="1"/>
          </p:cNvSpPr>
          <p:nvPr>
            <p:ph idx="1"/>
          </p:nvPr>
        </p:nvSpPr>
        <p:spPr/>
        <p:txBody>
          <a:bodyPr>
            <a:normAutofit/>
          </a:bodyPr>
          <a:lstStyle/>
          <a:p>
            <a:r>
              <a:rPr lang="en-US" dirty="0" smtClean="0">
                <a:latin typeface="Garamond"/>
              </a:rPr>
              <a:t>Review the Time, Attendance and Leave (TAL) project</a:t>
            </a:r>
          </a:p>
          <a:p>
            <a:pPr lvl="1"/>
            <a:r>
              <a:rPr lang="en-US" sz="3000" dirty="0" smtClean="0">
                <a:latin typeface="Garamond"/>
              </a:rPr>
              <a:t>Reiterate important information </a:t>
            </a:r>
          </a:p>
          <a:p>
            <a:r>
              <a:rPr lang="en-US" dirty="0" smtClean="0">
                <a:latin typeface="Garamond"/>
              </a:rPr>
              <a:t>Discuss updates since first round of Town Halls</a:t>
            </a:r>
          </a:p>
          <a:p>
            <a:r>
              <a:rPr lang="en-US" dirty="0" smtClean="0">
                <a:latin typeface="Garamond"/>
              </a:rPr>
              <a:t>Understand the resources and support available to assist employees through transition </a:t>
            </a:r>
          </a:p>
          <a:p>
            <a:pPr marL="0" indent="0">
              <a:buNone/>
            </a:pPr>
            <a:endParaRPr lang="en-US" dirty="0" smtClean="0">
              <a:solidFill>
                <a:srgbClr val="FF0000"/>
              </a:solidFill>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sz="2400" dirty="0" smtClean="0">
              <a:latin typeface="Garamond"/>
            </a:endParaRPr>
          </a:p>
        </p:txBody>
      </p:sp>
    </p:spTree>
    <p:extLst>
      <p:ext uri="{BB962C8B-B14F-4D97-AF65-F5344CB8AC3E}">
        <p14:creationId xmlns:p14="http://schemas.microsoft.com/office/powerpoint/2010/main" val="3659305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Leave Updates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New workweek Sunday-Saturday </a:t>
            </a:r>
          </a:p>
          <a:p>
            <a:r>
              <a:rPr lang="en-US" kern="0" baseline="0" dirty="0" smtClean="0">
                <a:latin typeface="Garamond"/>
              </a:rPr>
              <a:t>No negative leave</a:t>
            </a:r>
          </a:p>
          <a:p>
            <a:r>
              <a:rPr lang="en-US" kern="0" baseline="0" dirty="0" smtClean="0">
                <a:latin typeface="Garamond"/>
              </a:rPr>
              <a:t>Employees will select ‘leave taken’ on leave requests</a:t>
            </a:r>
          </a:p>
          <a:p>
            <a:pPr lvl="1"/>
            <a:r>
              <a:rPr lang="en-US" kern="0" baseline="0" dirty="0" smtClean="0">
                <a:latin typeface="Garamond"/>
              </a:rPr>
              <a:t>System will cascade leave </a:t>
            </a: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graphicFrame>
        <p:nvGraphicFramePr>
          <p:cNvPr id="5" name="Diagram 4"/>
          <p:cNvGraphicFramePr/>
          <p:nvPr>
            <p:extLst>
              <p:ext uri="{D42A27DB-BD31-4B8C-83A1-F6EECF244321}">
                <p14:modId xmlns:p14="http://schemas.microsoft.com/office/powerpoint/2010/main" val="2328489081"/>
              </p:ext>
            </p:extLst>
          </p:nvPr>
        </p:nvGraphicFramePr>
        <p:xfrm>
          <a:off x="514890" y="3068599"/>
          <a:ext cx="7976103" cy="343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42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Leave Updates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One Holiday schedule</a:t>
            </a:r>
          </a:p>
          <a:p>
            <a:r>
              <a:rPr lang="en-US" kern="0" baseline="0" dirty="0" smtClean="0">
                <a:latin typeface="Garamond"/>
              </a:rPr>
              <a:t>Working holidays:</a:t>
            </a:r>
          </a:p>
          <a:p>
            <a:pPr lvl="1"/>
            <a:r>
              <a:rPr lang="en-US" kern="0" baseline="0" dirty="0" smtClean="0">
                <a:latin typeface="Garamond"/>
              </a:rPr>
              <a:t>Employees earn straight time for working and bank the holiday</a:t>
            </a:r>
          </a:p>
          <a:p>
            <a:r>
              <a:rPr lang="en-US" kern="0" baseline="0" dirty="0" smtClean="0">
                <a:latin typeface="Garamond"/>
              </a:rPr>
              <a:t>Leave </a:t>
            </a:r>
            <a:r>
              <a:rPr lang="en-US" kern="0" baseline="0" dirty="0">
                <a:latin typeface="Garamond"/>
              </a:rPr>
              <a:t>accrual and deduction are delayed 2 weeks</a:t>
            </a:r>
          </a:p>
          <a:p>
            <a:pPr lvl="1"/>
            <a:r>
              <a:rPr lang="en-US" kern="0" baseline="0" dirty="0">
                <a:latin typeface="Garamond"/>
              </a:rPr>
              <a:t>Some accrual and deduction for 2015 occurs in 2016</a:t>
            </a:r>
          </a:p>
          <a:p>
            <a:endParaRPr lang="en-US" kern="0" baseline="0" dirty="0" smtClean="0">
              <a:latin typeface="Garamond"/>
            </a:endParaRP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2117477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Overtime Updates </a:t>
            </a:r>
            <a:endParaRPr lang="en-US" sz="3600" dirty="0">
              <a:latin typeface="Garamond" panose="02020404030301010803" pitchFamily="18" charset="0"/>
            </a:endParaRPr>
          </a:p>
        </p:txBody>
      </p:sp>
      <p:sp>
        <p:nvSpPr>
          <p:cNvPr id="2" name="Content Placeholder 1"/>
          <p:cNvSpPr>
            <a:spLocks noGrp="1"/>
          </p:cNvSpPr>
          <p:nvPr>
            <p:ph idx="1"/>
          </p:nvPr>
        </p:nvSpPr>
        <p:spPr/>
        <p:txBody>
          <a:bodyPr/>
          <a:lstStyle/>
          <a:p>
            <a:r>
              <a:rPr lang="en-US" dirty="0" smtClean="0"/>
              <a:t>Hourly employees will be paid OT for working over 40 hours Sunday-Saturday</a:t>
            </a:r>
          </a:p>
          <a:p>
            <a:pPr lvl="1"/>
            <a:r>
              <a:rPr lang="en-US" dirty="0" smtClean="0"/>
              <a:t>Unless compensatory time has been elected</a:t>
            </a:r>
          </a:p>
          <a:p>
            <a:r>
              <a:rPr lang="en-US" dirty="0" smtClean="0"/>
              <a:t>Leave and holidays do not count as time worked for purposes of overtime calculation</a:t>
            </a:r>
          </a:p>
          <a:p>
            <a:pPr lvl="1"/>
            <a:r>
              <a:rPr lang="en-US" dirty="0" smtClean="0"/>
              <a:t>Effective January 1, 2015</a:t>
            </a:r>
            <a:endParaRPr lang="en-US" dirty="0"/>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endParaRPr lang="en-US" kern="0" baseline="0" dirty="0" smtClean="0">
              <a:latin typeface="Garamond"/>
            </a:endParaRPr>
          </a:p>
          <a:p>
            <a:pPr marL="0" indent="0">
              <a:buNone/>
            </a:pPr>
            <a:endParaRPr lang="en-US" kern="0" baseline="0" dirty="0" smtClean="0">
              <a:latin typeface="Garamond"/>
            </a:endParaRP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1134485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Comp Time Updates </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Any remaining comp time will be paid out in May 2015 to zero out balances prior to </a:t>
            </a:r>
            <a:r>
              <a:rPr lang="en-US" kern="0" baseline="0" dirty="0" smtClean="0">
                <a:latin typeface="Garamond"/>
              </a:rPr>
              <a:t>TAL go </a:t>
            </a:r>
            <a:r>
              <a:rPr lang="en-US" kern="0" baseline="0" dirty="0" smtClean="0">
                <a:latin typeface="Garamond"/>
              </a:rPr>
              <a:t>live</a:t>
            </a:r>
          </a:p>
          <a:p>
            <a:r>
              <a:rPr lang="en-US" kern="0" baseline="0" dirty="0" smtClean="0">
                <a:latin typeface="Garamond"/>
              </a:rPr>
              <a:t>No comp time allowed in May	</a:t>
            </a:r>
          </a:p>
          <a:p>
            <a:pPr lvl="1"/>
            <a:r>
              <a:rPr lang="en-US" kern="0" baseline="0" dirty="0" smtClean="0">
                <a:latin typeface="Garamond"/>
              </a:rPr>
              <a:t>Must be paid </a:t>
            </a:r>
            <a:r>
              <a:rPr lang="en-US" kern="0" baseline="0" dirty="0">
                <a:latin typeface="Garamond"/>
              </a:rPr>
              <a:t>as </a:t>
            </a:r>
            <a:r>
              <a:rPr lang="en-US" kern="0" baseline="0" dirty="0" smtClean="0">
                <a:latin typeface="Garamond"/>
              </a:rPr>
              <a:t>overtime</a:t>
            </a:r>
          </a:p>
          <a:p>
            <a:r>
              <a:rPr lang="en-US" kern="0" baseline="0" dirty="0" smtClean="0">
                <a:latin typeface="Garamond"/>
              </a:rPr>
              <a:t>Going forward, employee </a:t>
            </a:r>
            <a:r>
              <a:rPr lang="en-US" kern="0" baseline="0" dirty="0">
                <a:latin typeface="Garamond"/>
              </a:rPr>
              <a:t>paid out one year after comp time </a:t>
            </a:r>
            <a:r>
              <a:rPr lang="en-US" kern="0" baseline="0" dirty="0" smtClean="0">
                <a:latin typeface="Garamond"/>
              </a:rPr>
              <a:t>accrual</a:t>
            </a:r>
          </a:p>
          <a:p>
            <a:pPr lvl="1"/>
            <a:r>
              <a:rPr lang="en-US" kern="0" baseline="0" dirty="0" smtClean="0">
                <a:latin typeface="Garamond"/>
              </a:rPr>
              <a:t>System will use comp time via cascading leave</a:t>
            </a:r>
          </a:p>
          <a:p>
            <a:endParaRPr lang="en-US" kern="0" baseline="0" dirty="0" smtClean="0">
              <a:latin typeface="Garamond"/>
            </a:endParaRPr>
          </a:p>
          <a:p>
            <a:pPr marL="0" indent="0">
              <a:buNone/>
            </a:pPr>
            <a:endParaRPr lang="en-US" kern="0" baseline="0" dirty="0" smtClean="0">
              <a:latin typeface="Garamond"/>
            </a:endParaRP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2291042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t>Job Changes in 2015 </a:t>
            </a:r>
            <a:endParaRPr lang="en-US" sz="3600" dirty="0">
              <a:latin typeface="Garamond" panose="02020404030301010803" pitchFamily="18" charset="0"/>
            </a:endParaRPr>
          </a:p>
        </p:txBody>
      </p:sp>
      <p:sp>
        <p:nvSpPr>
          <p:cNvPr id="2" name="Content Placeholder 1"/>
          <p:cNvSpPr>
            <a:spLocks noGrp="1"/>
          </p:cNvSpPr>
          <p:nvPr>
            <p:ph idx="1"/>
          </p:nvPr>
        </p:nvSpPr>
        <p:spPr/>
        <p:txBody>
          <a:bodyPr/>
          <a:lstStyle/>
          <a:p>
            <a:r>
              <a:rPr lang="en-US" sz="3600" dirty="0" smtClean="0"/>
              <a:t>Effective date for employment status changes are set as first day of the pay cycle</a:t>
            </a:r>
          </a:p>
          <a:p>
            <a:pPr lvl="1"/>
            <a:r>
              <a:rPr lang="en-US" sz="3200" dirty="0" smtClean="0"/>
              <a:t>Status at end of pay period applies to the whole  pay period </a:t>
            </a:r>
          </a:p>
          <a:p>
            <a:pPr lvl="1"/>
            <a:r>
              <a:rPr lang="en-US" sz="3200" dirty="0" smtClean="0"/>
              <a:t>Especially important for changes between salaried and hourly, and temp / permanent</a:t>
            </a:r>
          </a:p>
          <a:p>
            <a:pPr lvl="1"/>
            <a:r>
              <a:rPr lang="en-US" sz="3200" dirty="0" smtClean="0"/>
              <a:t>Does not impact new hires</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1396283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TAL System</a:t>
            </a:r>
            <a:endParaRPr lang="en-US" sz="3600" dirty="0">
              <a:latin typeface="Garamond" panose="02020404030301010803" pitchFamily="18" charset="0"/>
            </a:endParaRPr>
          </a:p>
        </p:txBody>
      </p:sp>
      <p:sp>
        <p:nvSpPr>
          <p:cNvPr id="4"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b="1" kern="0" baseline="0" dirty="0" smtClean="0">
                <a:latin typeface="Garamond"/>
              </a:rPr>
              <a:t>tal.ouhsc.edu</a:t>
            </a:r>
            <a:r>
              <a:rPr lang="en-US" kern="0" baseline="0" dirty="0" smtClean="0">
                <a:latin typeface="Garamond"/>
              </a:rPr>
              <a:t> site for TAL</a:t>
            </a:r>
          </a:p>
          <a:p>
            <a:pPr lvl="1"/>
            <a:r>
              <a:rPr lang="en-US" kern="0" baseline="0" dirty="0" smtClean="0">
                <a:latin typeface="Garamond"/>
              </a:rPr>
              <a:t>Link for hourly</a:t>
            </a:r>
          </a:p>
          <a:p>
            <a:pPr lvl="2"/>
            <a:r>
              <a:rPr lang="en-US" kern="0" baseline="0" dirty="0" smtClean="0">
                <a:latin typeface="Garamond"/>
              </a:rPr>
              <a:t>Web clock, leave requests, balances and timesheets </a:t>
            </a:r>
          </a:p>
          <a:p>
            <a:pPr lvl="2"/>
            <a:r>
              <a:rPr lang="en-US" kern="0" baseline="0" dirty="0" smtClean="0">
                <a:latin typeface="Garamond"/>
              </a:rPr>
              <a:t>Restricted to campus network </a:t>
            </a:r>
          </a:p>
          <a:p>
            <a:pPr lvl="1"/>
            <a:r>
              <a:rPr lang="en-US" kern="0" baseline="0" dirty="0" smtClean="0">
                <a:latin typeface="Garamond"/>
              </a:rPr>
              <a:t>Link for salaried </a:t>
            </a:r>
          </a:p>
          <a:p>
            <a:pPr lvl="2"/>
            <a:r>
              <a:rPr lang="en-US" kern="0" baseline="0" dirty="0" smtClean="0">
                <a:latin typeface="Garamond"/>
              </a:rPr>
              <a:t>Leave requests, balances, timesheets</a:t>
            </a:r>
          </a:p>
          <a:p>
            <a:pPr lvl="3"/>
            <a:r>
              <a:rPr lang="en-US" kern="0" baseline="0" dirty="0" smtClean="0">
                <a:latin typeface="Garamond"/>
              </a:rPr>
              <a:t>Manager/Payroll Coordinator admin </a:t>
            </a:r>
          </a:p>
          <a:p>
            <a:pPr lvl="2"/>
            <a:r>
              <a:rPr lang="en-US" kern="0" baseline="0" dirty="0" smtClean="0">
                <a:latin typeface="Garamond"/>
              </a:rPr>
              <a:t>Not restricted to network </a:t>
            </a:r>
          </a:p>
          <a:p>
            <a:pPr lvl="1"/>
            <a:r>
              <a:rPr lang="en-US" kern="0" baseline="0" dirty="0" smtClean="0">
                <a:latin typeface="Garamond"/>
              </a:rPr>
              <a:t>FAQ, training, resource materials</a:t>
            </a:r>
          </a:p>
          <a:p>
            <a:pPr marL="0" indent="0">
              <a:buNone/>
            </a:pPr>
            <a:endParaRPr lang="en-US" kern="0" baseline="0" dirty="0" smtClean="0">
              <a:latin typeface="Garamond"/>
            </a:endParaRP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2708622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 System</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26</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134" y="3940485"/>
            <a:ext cx="6217920" cy="2386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769" y="3940485"/>
            <a:ext cx="716568" cy="15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9299"/>
          <a:stretch/>
        </p:blipFill>
        <p:spPr bwMode="auto">
          <a:xfrm>
            <a:off x="2584059" y="1819469"/>
            <a:ext cx="3775644" cy="1692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1068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 System </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27</a:t>
            </a:fld>
            <a:endParaRPr lang="en-US"/>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0015" y="1319341"/>
            <a:ext cx="62865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015" y="3180102"/>
            <a:ext cx="6301150" cy="29123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5"/>
          <a:stretch>
            <a:fillRect/>
          </a:stretch>
        </p:blipFill>
        <p:spPr>
          <a:xfrm>
            <a:off x="6846567" y="2523348"/>
            <a:ext cx="67314" cy="127148"/>
          </a:xfrm>
          <a:prstGeom prst="rect">
            <a:avLst/>
          </a:prstGeom>
        </p:spPr>
      </p:pic>
      <p:grpSp>
        <p:nvGrpSpPr>
          <p:cNvPr id="11" name="Group 10"/>
          <p:cNvGrpSpPr/>
          <p:nvPr/>
        </p:nvGrpSpPr>
        <p:grpSpPr>
          <a:xfrm>
            <a:off x="4491564" y="5435777"/>
            <a:ext cx="1473203" cy="325789"/>
            <a:chOff x="4491564" y="5435777"/>
            <a:chExt cx="1473203" cy="325789"/>
          </a:xfrm>
        </p:grpSpPr>
        <p:sp>
          <p:nvSpPr>
            <p:cNvPr id="6" name="Rectangle 5"/>
            <p:cNvSpPr/>
            <p:nvPr/>
          </p:nvSpPr>
          <p:spPr>
            <a:xfrm>
              <a:off x="4529666" y="5435777"/>
              <a:ext cx="1435101" cy="3257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pic>
          <p:nvPicPr>
            <p:cNvPr id="8" name="Picture 7"/>
            <p:cNvPicPr>
              <a:picLocks noChangeAspect="1"/>
            </p:cNvPicPr>
            <p:nvPr/>
          </p:nvPicPr>
          <p:blipFill>
            <a:blip r:embed="rId6"/>
            <a:stretch>
              <a:fillRect/>
            </a:stretch>
          </p:blipFill>
          <p:spPr>
            <a:xfrm>
              <a:off x="4542366" y="5517997"/>
              <a:ext cx="1422401" cy="161347"/>
            </a:xfrm>
            <a:prstGeom prst="rect">
              <a:avLst/>
            </a:prstGeom>
          </p:spPr>
        </p:pic>
        <p:sp>
          <p:nvSpPr>
            <p:cNvPr id="10" name="Rectangle 9"/>
            <p:cNvSpPr/>
            <p:nvPr/>
          </p:nvSpPr>
          <p:spPr>
            <a:xfrm>
              <a:off x="4582462" y="5554127"/>
              <a:ext cx="1238371" cy="101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3" name="TextBox 2"/>
            <p:cNvSpPr txBox="1"/>
            <p:nvPr/>
          </p:nvSpPr>
          <p:spPr>
            <a:xfrm>
              <a:off x="4491564" y="5494871"/>
              <a:ext cx="556563" cy="207749"/>
            </a:xfrm>
            <a:prstGeom prst="rect">
              <a:avLst/>
            </a:prstGeom>
            <a:noFill/>
          </p:spPr>
          <p:txBody>
            <a:bodyPr wrap="none" rtlCol="0">
              <a:spAutoFit/>
            </a:bodyPr>
            <a:lstStyle/>
            <a:p>
              <a:r>
                <a:rPr lang="en-US" sz="750" baseline="0" dirty="0" smtClean="0">
                  <a:solidFill>
                    <a:srgbClr val="4D4D4D"/>
                  </a:solidFill>
                  <a:latin typeface="Arial" panose="020B0604020202020204" pitchFamily="34" charset="0"/>
                  <a:cs typeface="Arial" panose="020B0604020202020204" pitchFamily="34" charset="0"/>
                </a:rPr>
                <a:t>&lt;Leave&gt;</a:t>
              </a:r>
              <a:endParaRPr lang="en-US" sz="750" baseline="0" dirty="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8902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729" y="1458119"/>
            <a:ext cx="4601718" cy="447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Time Clocks </a:t>
            </a:r>
            <a:endParaRPr lang="en-US" sz="3600" dirty="0">
              <a:latin typeface="Garamond" panose="02020404030301010803" pitchFamily="18" charset="0"/>
            </a:endParaRPr>
          </a:p>
        </p:txBody>
      </p:sp>
      <p:sp>
        <p:nvSpPr>
          <p:cNvPr id="4" name="Content Placeholder 44"/>
          <p:cNvSpPr txBox="1">
            <a:spLocks/>
          </p:cNvSpPr>
          <p:nvPr/>
        </p:nvSpPr>
        <p:spPr>
          <a:xfrm>
            <a:off x="381740" y="153431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1200"/>
              </a:spcBef>
            </a:pPr>
            <a:r>
              <a:rPr lang="en-US" kern="0" baseline="0" dirty="0" smtClean="0">
                <a:latin typeface="Garamond"/>
              </a:rPr>
              <a:t>Time clocks in buildings </a:t>
            </a:r>
            <a:br>
              <a:rPr lang="en-US" kern="0" baseline="0" dirty="0" smtClean="0">
                <a:latin typeface="Garamond"/>
              </a:rPr>
            </a:br>
            <a:r>
              <a:rPr lang="en-US" kern="0" baseline="0" dirty="0" smtClean="0">
                <a:latin typeface="Garamond"/>
              </a:rPr>
              <a:t>across campus </a:t>
            </a:r>
          </a:p>
          <a:p>
            <a:pPr lvl="1">
              <a:spcBef>
                <a:spcPts val="1200"/>
              </a:spcBef>
            </a:pPr>
            <a:r>
              <a:rPr lang="en-US" kern="0" baseline="0" dirty="0" smtClean="0">
                <a:latin typeface="Garamond"/>
              </a:rPr>
              <a:t>Uses </a:t>
            </a:r>
            <a:r>
              <a:rPr lang="en-US" kern="0" baseline="0" dirty="0" err="1" smtClean="0">
                <a:latin typeface="Garamond"/>
              </a:rPr>
              <a:t>OneCard</a:t>
            </a:r>
            <a:r>
              <a:rPr lang="en-US" kern="0" baseline="0" dirty="0" smtClean="0">
                <a:latin typeface="Garamond"/>
              </a:rPr>
              <a:t> </a:t>
            </a:r>
          </a:p>
          <a:p>
            <a:pPr>
              <a:spcBef>
                <a:spcPts val="1200"/>
              </a:spcBef>
            </a:pPr>
            <a:r>
              <a:rPr lang="en-US" kern="0" baseline="0" dirty="0" smtClean="0">
                <a:latin typeface="Garamond"/>
              </a:rPr>
              <a:t>If an employee clocks </a:t>
            </a:r>
            <a:br>
              <a:rPr lang="en-US" kern="0" baseline="0" dirty="0" smtClean="0">
                <a:latin typeface="Garamond"/>
              </a:rPr>
            </a:br>
            <a:r>
              <a:rPr lang="en-US" kern="0" baseline="0" dirty="0" smtClean="0">
                <a:latin typeface="Garamond"/>
              </a:rPr>
              <a:t>in on a physical time </a:t>
            </a:r>
            <a:br>
              <a:rPr lang="en-US" kern="0" baseline="0" dirty="0" smtClean="0">
                <a:latin typeface="Garamond"/>
              </a:rPr>
            </a:br>
            <a:r>
              <a:rPr lang="en-US" kern="0" baseline="0" dirty="0" smtClean="0">
                <a:latin typeface="Garamond"/>
              </a:rPr>
              <a:t>clock, must clock out </a:t>
            </a:r>
            <a:br>
              <a:rPr lang="en-US" kern="0" baseline="0" dirty="0" smtClean="0">
                <a:latin typeface="Garamond"/>
              </a:rPr>
            </a:br>
            <a:r>
              <a:rPr lang="en-US" kern="0" baseline="0" dirty="0" smtClean="0">
                <a:latin typeface="Garamond"/>
              </a:rPr>
              <a:t>on a physical time clock</a:t>
            </a:r>
          </a:p>
          <a:p>
            <a:pPr>
              <a:spcBef>
                <a:spcPts val="1200"/>
              </a:spcBef>
            </a:pPr>
            <a:r>
              <a:rPr lang="en-US" kern="0" baseline="0" dirty="0" smtClean="0">
                <a:latin typeface="Garamond"/>
              </a:rPr>
              <a:t>Keypad for HR# (</a:t>
            </a:r>
            <a:r>
              <a:rPr lang="en-US" kern="0" baseline="0" dirty="0" err="1" smtClean="0">
                <a:latin typeface="Garamond"/>
              </a:rPr>
              <a:t>EmplID</a:t>
            </a:r>
            <a:r>
              <a:rPr lang="en-US" kern="0" baseline="0" dirty="0" smtClean="0">
                <a:latin typeface="Garamond"/>
              </a:rPr>
              <a:t>)</a:t>
            </a:r>
          </a:p>
          <a:p>
            <a:endParaRPr lang="en-US" kern="0" baseline="0" dirty="0" smtClean="0">
              <a:latin typeface="Garamond"/>
            </a:endParaRPr>
          </a:p>
          <a:p>
            <a:endParaRPr lang="en-US" kern="0" baseline="0" dirty="0" smtClean="0">
              <a:latin typeface="Garamond"/>
            </a:endParaRPr>
          </a:p>
          <a:p>
            <a:endParaRPr lang="en-US" sz="2400" kern="0" baseline="0" dirty="0" smtClean="0">
              <a:latin typeface="Garamond"/>
            </a:endParaRPr>
          </a:p>
        </p:txBody>
      </p:sp>
    </p:spTree>
    <p:extLst>
      <p:ext uri="{BB962C8B-B14F-4D97-AF65-F5344CB8AC3E}">
        <p14:creationId xmlns:p14="http://schemas.microsoft.com/office/powerpoint/2010/main" val="1133767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Clock Screens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8013DE-E4F3-7549-BDC1-8B7D0C4AB857}" type="slidenum">
              <a:rPr lang="en-US" smtClean="0"/>
              <a:pPr/>
              <a:t>29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292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622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sz="3600" dirty="0" smtClean="0">
                <a:latin typeface="Garamond" panose="02020404030301010803" pitchFamily="18" charset="0"/>
              </a:rPr>
              <a:t>Major Impacts </a:t>
            </a:r>
            <a:endParaRPr lang="en-US" sz="3600" dirty="0">
              <a:latin typeface="Garamond" panose="02020404030301010803" pitchFamily="18" charset="0"/>
            </a:endParaRPr>
          </a:p>
        </p:txBody>
      </p:sp>
      <p:sp>
        <p:nvSpPr>
          <p:cNvPr id="45" name="Content Placeholder 44"/>
          <p:cNvSpPr>
            <a:spLocks noGrp="1"/>
          </p:cNvSpPr>
          <p:nvPr>
            <p:ph idx="1"/>
          </p:nvPr>
        </p:nvSpPr>
        <p:spPr>
          <a:xfrm>
            <a:off x="457199" y="1600200"/>
            <a:ext cx="8438147" cy="4525963"/>
          </a:xfrm>
        </p:spPr>
        <p:txBody>
          <a:bodyPr>
            <a:normAutofit/>
          </a:bodyPr>
          <a:lstStyle/>
          <a:p>
            <a:r>
              <a:rPr lang="en-US" dirty="0" smtClean="0">
                <a:latin typeface="Garamond"/>
              </a:rPr>
              <a:t>All OUHSC and OUHSC-based Tulsa employees transition to biweekly pay </a:t>
            </a:r>
            <a:r>
              <a:rPr lang="en-US" b="1" dirty="0" smtClean="0">
                <a:latin typeface="Garamond"/>
              </a:rPr>
              <a:t>May 31, 2015</a:t>
            </a:r>
          </a:p>
          <a:p>
            <a:r>
              <a:rPr lang="en-US" dirty="0" smtClean="0">
                <a:latin typeface="Garamond"/>
              </a:rPr>
              <a:t>TAL system </a:t>
            </a:r>
            <a:r>
              <a:rPr lang="en-US" dirty="0" smtClean="0">
                <a:latin typeface="Garamond"/>
              </a:rPr>
              <a:t>will </a:t>
            </a:r>
            <a:r>
              <a:rPr lang="en-US" dirty="0" smtClean="0">
                <a:latin typeface="Garamond"/>
              </a:rPr>
              <a:t>be used for</a:t>
            </a:r>
          </a:p>
          <a:p>
            <a:pPr lvl="1"/>
            <a:r>
              <a:rPr lang="en-US" dirty="0" smtClean="0">
                <a:latin typeface="Garamond"/>
              </a:rPr>
              <a:t>Hourly employees to track hours worked</a:t>
            </a:r>
          </a:p>
          <a:p>
            <a:pPr lvl="1"/>
            <a:r>
              <a:rPr lang="en-US" dirty="0">
                <a:latin typeface="Garamond"/>
              </a:rPr>
              <a:t>T</a:t>
            </a:r>
            <a:r>
              <a:rPr lang="en-US" dirty="0" smtClean="0">
                <a:latin typeface="Garamond"/>
              </a:rPr>
              <a:t>racking </a:t>
            </a:r>
            <a:r>
              <a:rPr lang="en-US" dirty="0">
                <a:latin typeface="Garamond"/>
              </a:rPr>
              <a:t>leave taken and </a:t>
            </a:r>
            <a:r>
              <a:rPr lang="en-US" dirty="0" smtClean="0">
                <a:latin typeface="Garamond"/>
              </a:rPr>
              <a:t>balances for all </a:t>
            </a:r>
            <a:r>
              <a:rPr lang="en-US" dirty="0">
                <a:latin typeface="Garamond"/>
              </a:rPr>
              <a:t>employees </a:t>
            </a:r>
          </a:p>
          <a:p>
            <a:pPr lvl="1"/>
            <a:r>
              <a:rPr lang="en-US" dirty="0">
                <a:latin typeface="Garamond"/>
              </a:rPr>
              <a:t>L</a:t>
            </a:r>
            <a:r>
              <a:rPr lang="en-US" dirty="0" smtClean="0">
                <a:latin typeface="Garamond"/>
              </a:rPr>
              <a:t>eave </a:t>
            </a:r>
            <a:r>
              <a:rPr lang="en-US" dirty="0">
                <a:latin typeface="Garamond"/>
              </a:rPr>
              <a:t>requests and </a:t>
            </a:r>
            <a:r>
              <a:rPr lang="en-US" dirty="0" smtClean="0">
                <a:latin typeface="Garamond"/>
              </a:rPr>
              <a:t>timesheets for all </a:t>
            </a:r>
            <a:r>
              <a:rPr lang="en-US" dirty="0">
                <a:latin typeface="Garamond"/>
              </a:rPr>
              <a:t>employees </a:t>
            </a:r>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dirty="0" smtClean="0">
              <a:latin typeface="Garamond"/>
            </a:endParaRPr>
          </a:p>
          <a:p>
            <a:endParaRPr lang="en-US" sz="2400" dirty="0" smtClean="0">
              <a:latin typeface="Garamond"/>
            </a:endParaRPr>
          </a:p>
        </p:txBody>
      </p:sp>
    </p:spTree>
    <p:extLst>
      <p:ext uri="{BB962C8B-B14F-4D97-AF65-F5344CB8AC3E}">
        <p14:creationId xmlns:p14="http://schemas.microsoft.com/office/powerpoint/2010/main" val="1887620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Clock Screens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8013DE-E4F3-7549-BDC1-8B7D0C4AB857}" type="slidenum">
              <a:rPr lang="en-US" smtClean="0"/>
              <a:pPr/>
              <a:t>30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292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964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Clock Screens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8013DE-E4F3-7549-BDC1-8B7D0C4AB857}" type="slidenum">
              <a:rPr lang="en-US" smtClean="0"/>
              <a:pPr/>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292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15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Clock Screens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8013DE-E4F3-7549-BDC1-8B7D0C4AB857}" type="slidenum">
              <a:rPr lang="en-US" smtClean="0"/>
              <a:pPr/>
              <a:t>32</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229225"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555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Hours for ACA</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33</a:t>
            </a:fld>
            <a:endParaRPr lang="en-US"/>
          </a:p>
        </p:txBody>
      </p:sp>
      <p:sp>
        <p:nvSpPr>
          <p:cNvPr id="6" name="Content Placeholder 5"/>
          <p:cNvSpPr>
            <a:spLocks noGrp="1"/>
          </p:cNvSpPr>
          <p:nvPr>
            <p:ph idx="1"/>
          </p:nvPr>
        </p:nvSpPr>
        <p:spPr>
          <a:xfrm>
            <a:off x="457200" y="1271432"/>
            <a:ext cx="8229600" cy="4525963"/>
          </a:xfrm>
        </p:spPr>
        <p:txBody>
          <a:bodyPr/>
          <a:lstStyle/>
          <a:p>
            <a:r>
              <a:rPr lang="en-US" dirty="0" smtClean="0"/>
              <a:t>ACA requires reporting hours for &lt; .75 FTE</a:t>
            </a:r>
            <a:endParaRPr lang="en-US" dirty="0"/>
          </a:p>
          <a:p>
            <a:r>
              <a:rPr lang="en-US" dirty="0" smtClean="0"/>
              <a:t>Options ranging from most effort/lowest cost to least effort/highest cost </a:t>
            </a:r>
            <a:endParaRPr lang="en-US" dirty="0"/>
          </a:p>
          <a:p>
            <a:pPr marL="1314450" lvl="2" indent="-514350">
              <a:buAutoNum type="arabicPeriod"/>
            </a:pPr>
            <a:r>
              <a:rPr lang="en-US" sz="2800" dirty="0"/>
              <a:t>Duration timesheet to track actual hours</a:t>
            </a:r>
          </a:p>
          <a:p>
            <a:pPr marL="1314450" lvl="2" indent="-514350">
              <a:buAutoNum type="arabicPeriod"/>
            </a:pPr>
            <a:r>
              <a:rPr lang="en-US" sz="2800" dirty="0"/>
              <a:t>Adjunct Professor/Graduate Assistant Safe Harbor formulas</a:t>
            </a:r>
          </a:p>
          <a:p>
            <a:pPr marL="1314450" lvl="2" indent="-514350">
              <a:buAutoNum type="arabicPeriod"/>
            </a:pPr>
            <a:r>
              <a:rPr lang="en-US" sz="2800" dirty="0"/>
              <a:t>Assume 8 hours for any day worked</a:t>
            </a:r>
          </a:p>
          <a:p>
            <a:pPr marL="1314450" lvl="2" indent="-514350">
              <a:buAutoNum type="arabicPeriod"/>
            </a:pPr>
            <a:r>
              <a:rPr lang="en-US" sz="2800" dirty="0"/>
              <a:t>Assume 40 hours for any week worked</a:t>
            </a:r>
          </a:p>
          <a:p>
            <a:pPr marL="1314450" lvl="2" indent="-514350">
              <a:buAutoNum type="arabicPeriod"/>
            </a:pPr>
            <a:r>
              <a:rPr lang="en-US" sz="2800" dirty="0"/>
              <a:t>Don’t track hours</a:t>
            </a:r>
          </a:p>
          <a:p>
            <a:pPr lvl="3"/>
            <a:r>
              <a:rPr lang="en-US" sz="2400" dirty="0"/>
              <a:t>Employee assumed to have full-time eligibility </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92783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 and Approvers </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34</a:t>
            </a:fld>
            <a:endParaRPr lang="en-US"/>
          </a:p>
        </p:txBody>
      </p:sp>
      <p:sp>
        <p:nvSpPr>
          <p:cNvPr id="6" name="Content Placeholder 5"/>
          <p:cNvSpPr>
            <a:spLocks noGrp="1"/>
          </p:cNvSpPr>
          <p:nvPr>
            <p:ph idx="1"/>
          </p:nvPr>
        </p:nvSpPr>
        <p:spPr/>
        <p:txBody>
          <a:bodyPr/>
          <a:lstStyle/>
          <a:p>
            <a:r>
              <a:rPr lang="en-US" dirty="0" smtClean="0"/>
              <a:t>TAL must </a:t>
            </a:r>
            <a:r>
              <a:rPr lang="en-US" dirty="0" smtClean="0"/>
              <a:t>be configured for one supervisor per employee for time and leave approvals</a:t>
            </a:r>
          </a:p>
          <a:p>
            <a:pPr lvl="1"/>
            <a:r>
              <a:rPr lang="en-US" dirty="0" smtClean="0"/>
              <a:t>Supervisors will be gathered with leave selection</a:t>
            </a:r>
          </a:p>
          <a:p>
            <a:pPr lvl="1"/>
            <a:r>
              <a:rPr lang="en-US" dirty="0" smtClean="0"/>
              <a:t>Can delegate to others within system</a:t>
            </a:r>
          </a:p>
          <a:p>
            <a:pPr lvl="1"/>
            <a:r>
              <a:rPr lang="en-US" dirty="0" smtClean="0"/>
              <a:t>New </a:t>
            </a:r>
            <a:r>
              <a:rPr lang="en-US" dirty="0" err="1" smtClean="0"/>
              <a:t>ePAFs</a:t>
            </a:r>
            <a:r>
              <a:rPr lang="en-US" dirty="0" smtClean="0"/>
              <a:t> will require this information</a:t>
            </a:r>
          </a:p>
          <a:p>
            <a:endParaRPr lang="en-US" dirty="0" smtClean="0"/>
          </a:p>
          <a:p>
            <a:endParaRPr lang="en-US" dirty="0"/>
          </a:p>
        </p:txBody>
      </p:sp>
    </p:spTree>
    <p:extLst>
      <p:ext uri="{BB962C8B-B14F-4D97-AF65-F5344CB8AC3E}">
        <p14:creationId xmlns:p14="http://schemas.microsoft.com/office/powerpoint/2010/main" val="1140259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403(b) and 457(b) Timing</a:t>
            </a:r>
            <a:endParaRPr lang="en-US" dirty="0"/>
          </a:p>
        </p:txBody>
      </p:sp>
      <p:sp>
        <p:nvSpPr>
          <p:cNvPr id="3" name="Content Placeholder 2"/>
          <p:cNvSpPr>
            <a:spLocks noGrp="1"/>
          </p:cNvSpPr>
          <p:nvPr>
            <p:ph idx="1"/>
          </p:nvPr>
        </p:nvSpPr>
        <p:spPr>
          <a:xfrm>
            <a:off x="457200" y="1191129"/>
            <a:ext cx="8229600" cy="4525963"/>
          </a:xfrm>
        </p:spPr>
        <p:txBody>
          <a:bodyPr/>
          <a:lstStyle/>
          <a:p>
            <a:r>
              <a:rPr lang="en-US" dirty="0"/>
              <a:t>403(b):  Changes made on the Fidelity website on or before the </a:t>
            </a:r>
            <a:r>
              <a:rPr lang="en-US" dirty="0" smtClean="0"/>
              <a:t>3</a:t>
            </a:r>
            <a:r>
              <a:rPr lang="en-US" baseline="30000" dirty="0" smtClean="0"/>
              <a:t>rd</a:t>
            </a:r>
            <a:r>
              <a:rPr lang="en-US" dirty="0" smtClean="0"/>
              <a:t> </a:t>
            </a:r>
            <a:r>
              <a:rPr lang="en-US" dirty="0"/>
              <a:t>of the month will be deducted in the current month</a:t>
            </a:r>
          </a:p>
          <a:p>
            <a:r>
              <a:rPr lang="en-US" dirty="0"/>
              <a:t>457(b):  Changes made on the Fidelity website on or before the </a:t>
            </a:r>
            <a:r>
              <a:rPr lang="en-US" dirty="0" smtClean="0"/>
              <a:t>3</a:t>
            </a:r>
            <a:r>
              <a:rPr lang="en-US" baseline="30000" dirty="0" smtClean="0"/>
              <a:t>rd</a:t>
            </a:r>
            <a:r>
              <a:rPr lang="en-US" dirty="0" smtClean="0"/>
              <a:t> of </a:t>
            </a:r>
            <a:r>
              <a:rPr lang="en-US" dirty="0"/>
              <a:t>the month will be deducted beginning the </a:t>
            </a:r>
            <a:r>
              <a:rPr lang="en-US" dirty="0" smtClean="0"/>
              <a:t>1</a:t>
            </a:r>
            <a:r>
              <a:rPr lang="en-US" baseline="30000" dirty="0" smtClean="0"/>
              <a:t>st</a:t>
            </a:r>
            <a:r>
              <a:rPr lang="en-US" dirty="0" smtClean="0"/>
              <a:t> the </a:t>
            </a:r>
            <a:r>
              <a:rPr lang="en-US" dirty="0"/>
              <a:t>following month </a:t>
            </a:r>
          </a:p>
          <a:p>
            <a:r>
              <a:rPr lang="en-US" dirty="0"/>
              <a:t>Year-end adjustments must be made on or before October </a:t>
            </a:r>
            <a:r>
              <a:rPr lang="en-US" dirty="0" smtClean="0"/>
              <a:t>3</a:t>
            </a:r>
            <a:r>
              <a:rPr lang="en-US" baseline="30000" dirty="0" smtClean="0"/>
              <a:t>rd</a:t>
            </a:r>
            <a:r>
              <a:rPr lang="en-US" dirty="0" smtClean="0"/>
              <a:t>  </a:t>
            </a:r>
          </a:p>
          <a:p>
            <a:r>
              <a:rPr lang="en-US" dirty="0" smtClean="0"/>
              <a:t>Information will be placed on HR web site</a:t>
            </a:r>
            <a:endParaRPr lang="en-US" dirty="0"/>
          </a:p>
          <a:p>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35</a:t>
            </a:fld>
            <a:endParaRPr lang="en-US"/>
          </a:p>
        </p:txBody>
      </p:sp>
    </p:spTree>
    <p:extLst>
      <p:ext uri="{BB962C8B-B14F-4D97-AF65-F5344CB8AC3E}">
        <p14:creationId xmlns:p14="http://schemas.microsoft.com/office/powerpoint/2010/main" val="1439751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457200" y="1279360"/>
            <a:ext cx="8165432" cy="4525963"/>
          </a:xfrm>
        </p:spPr>
        <p:txBody>
          <a:bodyPr/>
          <a:lstStyle/>
          <a:p>
            <a:r>
              <a:rPr lang="en-US" dirty="0"/>
              <a:t>P</a:t>
            </a:r>
            <a:r>
              <a:rPr lang="en-US" dirty="0" smtClean="0"/>
              <a:t>ayroll coordinator hands on sessions in April</a:t>
            </a:r>
          </a:p>
          <a:p>
            <a:r>
              <a:rPr lang="en-US" dirty="0" smtClean="0"/>
              <a:t>Supervisor instructor-led sessions late April early May</a:t>
            </a:r>
          </a:p>
          <a:p>
            <a:r>
              <a:rPr lang="en-US" dirty="0"/>
              <a:t>E</a:t>
            </a:r>
            <a:r>
              <a:rPr lang="en-US" dirty="0" smtClean="0"/>
              <a:t>mployee instructor-led sessions in May</a:t>
            </a:r>
          </a:p>
          <a:p>
            <a:r>
              <a:rPr lang="en-US" dirty="0" smtClean="0"/>
              <a:t>Manuals, Job Aid and video at tal.ouhsc.edu</a:t>
            </a:r>
          </a:p>
          <a:p>
            <a:r>
              <a:rPr lang="en-US" dirty="0"/>
              <a:t>Payroll coordinators will be blocked from </a:t>
            </a:r>
            <a:r>
              <a:rPr lang="en-US" smtClean="0"/>
              <a:t>TAL system until </a:t>
            </a:r>
            <a:r>
              <a:rPr lang="en-US" dirty="0"/>
              <a:t>they attend </a:t>
            </a:r>
            <a:r>
              <a:rPr lang="en-US" dirty="0" smtClean="0"/>
              <a:t>training</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36</a:t>
            </a:fld>
            <a:endParaRPr lang="en-US"/>
          </a:p>
        </p:txBody>
      </p:sp>
    </p:spTree>
    <p:extLst>
      <p:ext uri="{BB962C8B-B14F-4D97-AF65-F5344CB8AC3E}">
        <p14:creationId xmlns:p14="http://schemas.microsoft.com/office/powerpoint/2010/main" val="296926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37</a:t>
            </a:fld>
            <a:endParaRPr lang="en-US"/>
          </a:p>
        </p:txBody>
      </p:sp>
      <p:sp>
        <p:nvSpPr>
          <p:cNvPr id="6" name="Content Placeholder 5"/>
          <p:cNvSpPr>
            <a:spLocks noGrp="1"/>
          </p:cNvSpPr>
          <p:nvPr>
            <p:ph idx="1"/>
          </p:nvPr>
        </p:nvSpPr>
        <p:spPr>
          <a:xfrm>
            <a:off x="396240" y="1493520"/>
            <a:ext cx="8442960" cy="4525963"/>
          </a:xfrm>
        </p:spPr>
        <p:txBody>
          <a:bodyPr/>
          <a:lstStyle/>
          <a:p>
            <a:r>
              <a:rPr lang="en-US" dirty="0" smtClean="0"/>
              <a:t>Paycheck modeler</a:t>
            </a:r>
          </a:p>
          <a:p>
            <a:pPr lvl="1"/>
            <a:r>
              <a:rPr lang="en-US" dirty="0"/>
              <a:t>Will show monthly example until TAL, then </a:t>
            </a:r>
            <a:r>
              <a:rPr lang="en-US" dirty="0" smtClean="0"/>
              <a:t>biweekly</a:t>
            </a:r>
          </a:p>
          <a:p>
            <a:r>
              <a:rPr lang="en-US" dirty="0" smtClean="0"/>
              <a:t>Electronic W4</a:t>
            </a:r>
          </a:p>
          <a:p>
            <a:pPr lvl="1"/>
            <a:r>
              <a:rPr lang="en-US" dirty="0"/>
              <a:t>State and Federal allowances must match </a:t>
            </a:r>
          </a:p>
          <a:p>
            <a:pPr lvl="1"/>
            <a:r>
              <a:rPr lang="en-US" dirty="0"/>
              <a:t>Extra withholdings can be different</a:t>
            </a:r>
          </a:p>
        </p:txBody>
      </p:sp>
    </p:spTree>
    <p:extLst>
      <p:ext uri="{BB962C8B-B14F-4D97-AF65-F5344CB8AC3E}">
        <p14:creationId xmlns:p14="http://schemas.microsoft.com/office/powerpoint/2010/main" val="3313158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328013DE-E4F3-7549-BDC1-8B7D0C4AB857}" type="slidenum">
              <a:rPr lang="en-US" smtClean="0"/>
              <a:pPr/>
              <a:t>38</a:t>
            </a:fld>
            <a:endParaRPr lang="en-US"/>
          </a:p>
        </p:txBody>
      </p:sp>
      <p:sp>
        <p:nvSpPr>
          <p:cNvPr id="6" name="Content Placeholder 5"/>
          <p:cNvSpPr>
            <a:spLocks noGrp="1"/>
          </p:cNvSpPr>
          <p:nvPr>
            <p:ph idx="1"/>
          </p:nvPr>
        </p:nvSpPr>
        <p:spPr/>
        <p:txBody>
          <a:bodyPr/>
          <a:lstStyle/>
          <a:p>
            <a:r>
              <a:rPr lang="en-US" dirty="0" smtClean="0"/>
              <a:t>Lyndi Zavy, TAL Change Management Lead</a:t>
            </a:r>
          </a:p>
          <a:p>
            <a:r>
              <a:rPr lang="en-US" dirty="0" smtClean="0"/>
              <a:t>Kevin Fitzgerald, Project Manager</a:t>
            </a:r>
            <a:r>
              <a:rPr lang="en-US" dirty="0"/>
              <a:t> </a:t>
            </a:r>
            <a:r>
              <a:rPr lang="en-US" dirty="0" smtClean="0"/>
              <a:t/>
            </a:r>
            <a:br>
              <a:rPr lang="en-US" dirty="0" smtClean="0"/>
            </a:br>
            <a:endParaRPr lang="en-US" dirty="0" smtClean="0"/>
          </a:p>
          <a:p>
            <a:pPr marL="0" indent="0" algn="ctr">
              <a:buNone/>
            </a:pPr>
            <a:r>
              <a:rPr lang="en-US" dirty="0" smtClean="0">
                <a:hlinkClick r:id="rId3"/>
              </a:rPr>
              <a:t>TAL-Questions@ouhsc.edu</a:t>
            </a:r>
            <a:endParaRPr lang="en-US" dirty="0"/>
          </a:p>
        </p:txBody>
      </p:sp>
    </p:spTree>
    <p:extLst>
      <p:ext uri="{BB962C8B-B14F-4D97-AF65-F5344CB8AC3E}">
        <p14:creationId xmlns:p14="http://schemas.microsoft.com/office/powerpoint/2010/main" val="49444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sz="3600" dirty="0" smtClean="0">
                <a:latin typeface="Garamond" panose="02020404030301010803" pitchFamily="18" charset="0"/>
              </a:rPr>
              <a:t>Reasons for TAL Implementation </a:t>
            </a:r>
            <a:endParaRPr lang="en-US" sz="3600" dirty="0">
              <a:latin typeface="Garamond" panose="02020404030301010803" pitchFamily="18" charset="0"/>
            </a:endParaRPr>
          </a:p>
        </p:txBody>
      </p:sp>
      <p:graphicFrame>
        <p:nvGraphicFramePr>
          <p:cNvPr id="2" name="Diagram 1"/>
          <p:cNvGraphicFramePr/>
          <p:nvPr>
            <p:extLst>
              <p:ext uri="{D42A27DB-BD31-4B8C-83A1-F6EECF244321}">
                <p14:modId xmlns:p14="http://schemas.microsoft.com/office/powerpoint/2010/main" val="367506260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85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latin typeface="Garamond" panose="02020404030301010803" pitchFamily="18" charset="0"/>
              </a:rPr>
              <a:t>Transition to Biweekly Pay </a:t>
            </a:r>
            <a:endParaRPr lang="en-US" sz="3600" dirty="0">
              <a:latin typeface="Garamond" panose="02020404030301010803" pitchFamily="18" charset="0"/>
            </a:endParaRPr>
          </a:p>
        </p:txBody>
      </p:sp>
      <p:sp>
        <p:nvSpPr>
          <p:cNvPr id="5"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kern="0" baseline="0" dirty="0">
                <a:latin typeface="Garamond"/>
              </a:rPr>
              <a:t>The last monthly paycheck will be May 29, 2015 </a:t>
            </a:r>
          </a:p>
          <a:p>
            <a:r>
              <a:rPr lang="en-US" sz="2400" kern="0" baseline="0" dirty="0">
                <a:latin typeface="Garamond"/>
              </a:rPr>
              <a:t>The first </a:t>
            </a:r>
            <a:r>
              <a:rPr lang="en-US" sz="2400" kern="0" baseline="0" dirty="0" smtClean="0">
                <a:latin typeface="Garamond"/>
              </a:rPr>
              <a:t>biweekly paycheck </a:t>
            </a:r>
            <a:r>
              <a:rPr lang="en-US" sz="2400" kern="0" baseline="0" dirty="0">
                <a:latin typeface="Garamond"/>
              </a:rPr>
              <a:t>will be June 26, </a:t>
            </a:r>
            <a:r>
              <a:rPr lang="en-US" sz="2400" kern="0" baseline="0" dirty="0" smtClean="0">
                <a:latin typeface="Garamond"/>
              </a:rPr>
              <a:t>2015</a:t>
            </a:r>
          </a:p>
          <a:p>
            <a:pPr lvl="1"/>
            <a:r>
              <a:rPr lang="en-US" sz="2000" kern="0" baseline="0" dirty="0" smtClean="0">
                <a:latin typeface="Garamond"/>
              </a:rPr>
              <a:t>Pay day will be every other Friday, PPP remains mid-month </a:t>
            </a:r>
          </a:p>
          <a:p>
            <a:r>
              <a:rPr lang="en-US" sz="2400" kern="0" baseline="0" dirty="0" smtClean="0">
                <a:latin typeface="Garamond"/>
              </a:rPr>
              <a:t>Employees </a:t>
            </a:r>
            <a:r>
              <a:rPr lang="en-US" sz="2400" kern="0" baseline="0" dirty="0">
                <a:latin typeface="Garamond"/>
              </a:rPr>
              <a:t>can convert leave into funds to bridge the gap</a:t>
            </a:r>
          </a:p>
          <a:p>
            <a:pPr lvl="1"/>
            <a:r>
              <a:rPr lang="en-US" sz="1800" b="1" kern="0" baseline="0" dirty="0">
                <a:latin typeface="Garamond"/>
              </a:rPr>
              <a:t>U</a:t>
            </a:r>
            <a:r>
              <a:rPr lang="en-US" sz="1800" b="1" kern="0" baseline="0" dirty="0" smtClean="0">
                <a:latin typeface="Garamond"/>
              </a:rPr>
              <a:t>p </a:t>
            </a:r>
            <a:r>
              <a:rPr lang="en-US" sz="1800" b="1" kern="0" baseline="0" dirty="0">
                <a:latin typeface="Garamond"/>
              </a:rPr>
              <a:t>to 80 hours of leave (including comp time for hourly employees), and up to 40 hours of which can be Extended Sick Leave (Sick Leave for Residents) </a:t>
            </a:r>
          </a:p>
          <a:p>
            <a:pPr marL="0" indent="0">
              <a:buNone/>
            </a:pPr>
            <a:endParaRPr lang="en-US" sz="2800" kern="0" baseline="0" dirty="0">
              <a:latin typeface="Garamond"/>
            </a:endParaRPr>
          </a:p>
          <a:p>
            <a:pPr marL="457200" lvl="1" indent="0">
              <a:buNone/>
            </a:pPr>
            <a:endParaRPr lang="en-US" sz="2400" kern="0" baseline="0" dirty="0" smtClean="0">
              <a:latin typeface="Garamond"/>
            </a:endParaRPr>
          </a:p>
          <a:p>
            <a:endParaRPr lang="en-US" sz="2800" kern="0" baseline="0" dirty="0" smtClean="0">
              <a:latin typeface="Garamond"/>
            </a:endParaRPr>
          </a:p>
          <a:p>
            <a:endParaRPr lang="en-US" sz="2800" kern="0" baseline="0" dirty="0" smtClean="0">
              <a:latin typeface="Garamond"/>
            </a:endParaRPr>
          </a:p>
          <a:p>
            <a:endParaRPr lang="en-US" sz="2800" kern="0" baseline="0" dirty="0" smtClean="0">
              <a:latin typeface="Garamond"/>
            </a:endParaRPr>
          </a:p>
          <a:p>
            <a:pPr lvl="3"/>
            <a:endParaRPr lang="en-US" sz="800" kern="0" baseline="0" dirty="0" smtClean="0">
              <a:latin typeface="Garamond"/>
            </a:endParaRPr>
          </a:p>
        </p:txBody>
      </p:sp>
      <p:grpSp>
        <p:nvGrpSpPr>
          <p:cNvPr id="30" name="Group 29"/>
          <p:cNvGrpSpPr/>
          <p:nvPr/>
        </p:nvGrpSpPr>
        <p:grpSpPr>
          <a:xfrm>
            <a:off x="713699" y="3863411"/>
            <a:ext cx="2443661" cy="2328112"/>
            <a:chOff x="381741" y="3863411"/>
            <a:chExt cx="2443661" cy="2328112"/>
          </a:xfrm>
        </p:grpSpPr>
        <p:pic>
          <p:nvPicPr>
            <p:cNvPr id="6" name="Picture 5"/>
            <p:cNvPicPr>
              <a:picLocks noChangeAspect="1"/>
            </p:cNvPicPr>
            <p:nvPr/>
          </p:nvPicPr>
          <p:blipFill>
            <a:blip r:embed="rId3"/>
            <a:stretch>
              <a:fillRect/>
            </a:stretch>
          </p:blipFill>
          <p:spPr>
            <a:xfrm>
              <a:off x="386790" y="3863411"/>
              <a:ext cx="2438612" cy="2328112"/>
            </a:xfrm>
            <a:prstGeom prst="rect">
              <a:avLst/>
            </a:prstGeom>
            <a:ln>
              <a:solidFill>
                <a:schemeClr val="tx1"/>
              </a:solidFill>
            </a:ln>
          </p:spPr>
        </p:pic>
        <p:sp>
          <p:nvSpPr>
            <p:cNvPr id="21" name="Rectangle 20"/>
            <p:cNvSpPr/>
            <p:nvPr/>
          </p:nvSpPr>
          <p:spPr>
            <a:xfrm>
              <a:off x="381741" y="4553548"/>
              <a:ext cx="2443661" cy="1637975"/>
            </a:xfrm>
            <a:prstGeom prst="rect">
              <a:avLst/>
            </a:prstGeom>
            <a:solidFill>
              <a:srgbClr val="00BA2C">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pic>
          <p:nvPicPr>
            <p:cNvPr id="12" name="Picture 11"/>
            <p:cNvPicPr>
              <a:picLocks noChangeAspect="1"/>
            </p:cNvPicPr>
            <p:nvPr/>
          </p:nvPicPr>
          <p:blipFill>
            <a:blip r:embed="rId4"/>
            <a:stretch>
              <a:fillRect/>
            </a:stretch>
          </p:blipFill>
          <p:spPr>
            <a:xfrm>
              <a:off x="2163817" y="5630233"/>
              <a:ext cx="325559" cy="325559"/>
            </a:xfrm>
            <a:prstGeom prst="rect">
              <a:avLst/>
            </a:prstGeom>
          </p:spPr>
        </p:pic>
      </p:grpSp>
      <p:grpSp>
        <p:nvGrpSpPr>
          <p:cNvPr id="32" name="Group 31"/>
          <p:cNvGrpSpPr/>
          <p:nvPr/>
        </p:nvGrpSpPr>
        <p:grpSpPr>
          <a:xfrm>
            <a:off x="6102159" y="3863411"/>
            <a:ext cx="2438613" cy="2339209"/>
            <a:chOff x="6400587" y="3863411"/>
            <a:chExt cx="2438613" cy="2339209"/>
          </a:xfrm>
        </p:grpSpPr>
        <p:pic>
          <p:nvPicPr>
            <p:cNvPr id="11" name="Picture 10"/>
            <p:cNvPicPr>
              <a:picLocks noChangeAspect="1"/>
            </p:cNvPicPr>
            <p:nvPr/>
          </p:nvPicPr>
          <p:blipFill>
            <a:blip r:embed="rId5"/>
            <a:stretch>
              <a:fillRect/>
            </a:stretch>
          </p:blipFill>
          <p:spPr>
            <a:xfrm>
              <a:off x="6400588" y="3863411"/>
              <a:ext cx="2438612" cy="2331922"/>
            </a:xfrm>
            <a:prstGeom prst="rect">
              <a:avLst/>
            </a:prstGeom>
            <a:ln>
              <a:solidFill>
                <a:schemeClr val="tx1"/>
              </a:solidFill>
            </a:ln>
          </p:spPr>
        </p:pic>
        <p:pic>
          <p:nvPicPr>
            <p:cNvPr id="28" name="Picture 27"/>
            <p:cNvPicPr>
              <a:picLocks noChangeAspect="1"/>
            </p:cNvPicPr>
            <p:nvPr/>
          </p:nvPicPr>
          <p:blipFill>
            <a:blip r:embed="rId6"/>
            <a:stretch>
              <a:fillRect/>
            </a:stretch>
          </p:blipFill>
          <p:spPr>
            <a:xfrm>
              <a:off x="6415827" y="4591981"/>
              <a:ext cx="1040637" cy="223737"/>
            </a:xfrm>
            <a:prstGeom prst="rect">
              <a:avLst/>
            </a:prstGeom>
          </p:spPr>
        </p:pic>
        <p:sp>
          <p:nvSpPr>
            <p:cNvPr id="20" name="Rectangle 19"/>
            <p:cNvSpPr/>
            <p:nvPr/>
          </p:nvSpPr>
          <p:spPr>
            <a:xfrm>
              <a:off x="6400588" y="4553548"/>
              <a:ext cx="2438611" cy="554077"/>
            </a:xfrm>
            <a:prstGeom prst="rect">
              <a:avLst/>
            </a:prstGeom>
            <a:solidFill>
              <a:srgbClr val="7030A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22" name="Rectangle 21"/>
            <p:cNvSpPr/>
            <p:nvPr/>
          </p:nvSpPr>
          <p:spPr>
            <a:xfrm>
              <a:off x="6400587" y="5104208"/>
              <a:ext cx="2438612" cy="546950"/>
            </a:xfrm>
            <a:prstGeom prst="rect">
              <a:avLst/>
            </a:prstGeom>
            <a:solidFill>
              <a:srgbClr val="FFC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smtClean="0"/>
            </a:p>
          </p:txBody>
        </p:sp>
        <p:pic>
          <p:nvPicPr>
            <p:cNvPr id="24" name="Picture 23"/>
            <p:cNvPicPr>
              <a:picLocks noChangeAspect="1"/>
            </p:cNvPicPr>
            <p:nvPr/>
          </p:nvPicPr>
          <p:blipFill>
            <a:blip r:embed="rId7"/>
            <a:stretch>
              <a:fillRect/>
            </a:stretch>
          </p:blipFill>
          <p:spPr>
            <a:xfrm>
              <a:off x="8199580" y="4800441"/>
              <a:ext cx="306880" cy="308847"/>
            </a:xfrm>
            <a:prstGeom prst="rect">
              <a:avLst/>
            </a:prstGeom>
          </p:spPr>
        </p:pic>
        <p:pic>
          <p:nvPicPr>
            <p:cNvPr id="25" name="Picture 24"/>
            <p:cNvPicPr>
              <a:picLocks noChangeAspect="1"/>
            </p:cNvPicPr>
            <p:nvPr/>
          </p:nvPicPr>
          <p:blipFill>
            <a:blip r:embed="rId8"/>
            <a:stretch>
              <a:fillRect/>
            </a:stretch>
          </p:blipFill>
          <p:spPr>
            <a:xfrm>
              <a:off x="8189400" y="5340637"/>
              <a:ext cx="313250" cy="317264"/>
            </a:xfrm>
            <a:prstGeom prst="rect">
              <a:avLst/>
            </a:prstGeom>
          </p:spPr>
        </p:pic>
        <p:sp>
          <p:nvSpPr>
            <p:cNvPr id="27" name="Rectangle 26"/>
            <p:cNvSpPr/>
            <p:nvPr/>
          </p:nvSpPr>
          <p:spPr>
            <a:xfrm>
              <a:off x="8194479" y="5887587"/>
              <a:ext cx="280963" cy="293776"/>
            </a:xfrm>
            <a:prstGeom prst="rect">
              <a:avLst/>
            </a:prstGeom>
            <a:solidFill>
              <a:srgbClr val="FFC000">
                <a:alpha val="50196"/>
              </a:srgb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26" name="Rectangle 25"/>
            <p:cNvSpPr/>
            <p:nvPr/>
          </p:nvSpPr>
          <p:spPr>
            <a:xfrm>
              <a:off x="6425986" y="5864066"/>
              <a:ext cx="2079415" cy="338554"/>
            </a:xfrm>
            <a:prstGeom prst="rect">
              <a:avLst/>
            </a:prstGeom>
          </p:spPr>
          <p:txBody>
            <a:bodyPr wrap="none">
              <a:spAutoFit/>
            </a:bodyPr>
            <a:lstStyle/>
            <a:p>
              <a:r>
                <a:rPr lang="en-US" sz="1600" baseline="0" dirty="0" smtClean="0"/>
                <a:t>2    3     4    5    6    7</a:t>
              </a:r>
              <a:endParaRPr lang="en-US" sz="1600" baseline="0" dirty="0"/>
            </a:p>
          </p:txBody>
        </p:sp>
      </p:grpSp>
      <p:pic>
        <p:nvPicPr>
          <p:cNvPr id="9" name="Picture 8"/>
          <p:cNvPicPr>
            <a:picLocks noChangeAspect="1"/>
          </p:cNvPicPr>
          <p:nvPr/>
        </p:nvPicPr>
        <p:blipFill>
          <a:blip r:embed="rId9"/>
          <a:stretch>
            <a:fillRect/>
          </a:stretch>
        </p:blipFill>
        <p:spPr>
          <a:xfrm>
            <a:off x="3425746" y="3863411"/>
            <a:ext cx="2438612" cy="2328112"/>
          </a:xfrm>
          <a:prstGeom prst="rect">
            <a:avLst/>
          </a:prstGeom>
          <a:ln>
            <a:solidFill>
              <a:schemeClr val="tx1"/>
            </a:solidFill>
          </a:ln>
        </p:spPr>
      </p:pic>
      <p:sp>
        <p:nvSpPr>
          <p:cNvPr id="19" name="Rectangle 18"/>
          <p:cNvSpPr/>
          <p:nvPr/>
        </p:nvSpPr>
        <p:spPr>
          <a:xfrm>
            <a:off x="3425744" y="5091156"/>
            <a:ext cx="2438614" cy="576784"/>
          </a:xfrm>
          <a:prstGeom prst="rect">
            <a:avLst/>
          </a:prstGeom>
          <a:solidFill>
            <a:srgbClr val="00B0F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pic>
        <p:nvPicPr>
          <p:cNvPr id="23" name="Picture 22"/>
          <p:cNvPicPr>
            <a:picLocks noChangeAspect="1"/>
          </p:cNvPicPr>
          <p:nvPr/>
        </p:nvPicPr>
        <p:blipFill>
          <a:blip r:embed="rId10"/>
          <a:stretch>
            <a:fillRect/>
          </a:stretch>
        </p:blipFill>
        <p:spPr>
          <a:xfrm>
            <a:off x="5226388" y="5372990"/>
            <a:ext cx="294436" cy="294436"/>
          </a:xfrm>
          <a:prstGeom prst="rect">
            <a:avLst/>
          </a:prstGeom>
        </p:spPr>
      </p:pic>
      <p:pic>
        <p:nvPicPr>
          <p:cNvPr id="29" name="Picture 28"/>
          <p:cNvPicPr>
            <a:picLocks noChangeAspect="1"/>
          </p:cNvPicPr>
          <p:nvPr/>
        </p:nvPicPr>
        <p:blipFill>
          <a:blip r:embed="rId11"/>
          <a:stretch>
            <a:fillRect/>
          </a:stretch>
        </p:blipFill>
        <p:spPr>
          <a:xfrm>
            <a:off x="3470835" y="4551219"/>
            <a:ext cx="259448" cy="254459"/>
          </a:xfrm>
          <a:prstGeom prst="rect">
            <a:avLst/>
          </a:prstGeom>
        </p:spPr>
      </p:pic>
      <p:sp>
        <p:nvSpPr>
          <p:cNvPr id="18" name="Rectangle 17"/>
          <p:cNvSpPr/>
          <p:nvPr/>
        </p:nvSpPr>
        <p:spPr>
          <a:xfrm>
            <a:off x="3425745" y="4553548"/>
            <a:ext cx="2438613" cy="537607"/>
          </a:xfrm>
          <a:prstGeom prst="rect">
            <a:avLst/>
          </a:prstGeom>
          <a:solidFill>
            <a:srgbClr val="FFFF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35" name="Rectangle 34"/>
          <p:cNvSpPr/>
          <p:nvPr/>
        </p:nvSpPr>
        <p:spPr>
          <a:xfrm>
            <a:off x="3425748" y="5651158"/>
            <a:ext cx="1062170" cy="236429"/>
          </a:xfrm>
          <a:prstGeom prst="rect">
            <a:avLst/>
          </a:prstGeom>
          <a:solidFill>
            <a:srgbClr val="686868">
              <a:alpha val="6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4" name="Oval 3"/>
          <p:cNvSpPr/>
          <p:nvPr/>
        </p:nvSpPr>
        <p:spPr>
          <a:xfrm>
            <a:off x="5243343" y="4809406"/>
            <a:ext cx="294436" cy="260569"/>
          </a:xfrm>
          <a:prstGeom prst="ellipse">
            <a:avLst/>
          </a:prstGeom>
          <a:solidFill>
            <a:schemeClr val="bg2"/>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err="1" smtClean="0"/>
          </a:p>
        </p:txBody>
      </p:sp>
      <p:sp>
        <p:nvSpPr>
          <p:cNvPr id="7" name="TextBox 6"/>
          <p:cNvSpPr txBox="1"/>
          <p:nvPr/>
        </p:nvSpPr>
        <p:spPr>
          <a:xfrm>
            <a:off x="5217057" y="4793262"/>
            <a:ext cx="356996" cy="307777"/>
          </a:xfrm>
          <a:prstGeom prst="rect">
            <a:avLst/>
          </a:prstGeom>
          <a:noFill/>
        </p:spPr>
        <p:txBody>
          <a:bodyPr wrap="square" rtlCol="0">
            <a:spAutoFit/>
          </a:bodyPr>
          <a:lstStyle/>
          <a:p>
            <a:r>
              <a:rPr lang="en-US" sz="1400" b="1" baseline="0" dirty="0" smtClean="0">
                <a:latin typeface="+mj-lt"/>
              </a:rPr>
              <a:t>12</a:t>
            </a:r>
            <a:endParaRPr lang="en-US" sz="1400" b="1" baseline="0" dirty="0">
              <a:latin typeface="+mj-lt"/>
            </a:endParaRPr>
          </a:p>
        </p:txBody>
      </p:sp>
    </p:spTree>
    <p:extLst>
      <p:ext uri="{BB962C8B-B14F-4D97-AF65-F5344CB8AC3E}">
        <p14:creationId xmlns:p14="http://schemas.microsoft.com/office/powerpoint/2010/main" val="219509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t>Leave Conversion Updates </a:t>
            </a:r>
            <a:endParaRPr lang="en-US" sz="3600" dirty="0">
              <a:latin typeface="Garamond" panose="02020404030301010803" pitchFamily="18" charset="0"/>
            </a:endParaRPr>
          </a:p>
        </p:txBody>
      </p:sp>
      <p:sp>
        <p:nvSpPr>
          <p:cNvPr id="5" name="Content Placeholder 44"/>
          <p:cNvSpPr txBox="1">
            <a:spLocks/>
          </p:cNvSpPr>
          <p:nvPr/>
        </p:nvSpPr>
        <p:spPr>
          <a:xfrm>
            <a:off x="381740" y="1340529"/>
            <a:ext cx="8457460" cy="490047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Garamond" panose="02020404030301010803" pitchFamily="18" charset="0"/>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Garamond" panose="02020404030301010803"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Garamond" panose="02020404030301010803"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Garamond" panose="02020404030301010803"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kern="0" baseline="0" dirty="0" smtClean="0">
                <a:latin typeface="Garamond"/>
              </a:rPr>
              <a:t>Paid out on </a:t>
            </a:r>
            <a:r>
              <a:rPr lang="en-US" kern="0" baseline="0" dirty="0" smtClean="0">
                <a:solidFill>
                  <a:srgbClr val="FF0000"/>
                </a:solidFill>
                <a:latin typeface="Garamond"/>
              </a:rPr>
              <a:t>June 12, 2015</a:t>
            </a:r>
            <a:endParaRPr lang="en-US" kern="0" dirty="0">
              <a:solidFill>
                <a:srgbClr val="FF0000"/>
              </a:solidFill>
            </a:endParaRPr>
          </a:p>
          <a:p>
            <a:r>
              <a:rPr lang="en-US" kern="0" baseline="0" dirty="0" smtClean="0">
                <a:latin typeface="Garamond"/>
              </a:rPr>
              <a:t>Leave conversion is proportional to FTE</a:t>
            </a:r>
          </a:p>
          <a:p>
            <a:pPr lvl="1"/>
            <a:r>
              <a:rPr lang="en-US" kern="0" baseline="0" dirty="0" smtClean="0">
                <a:latin typeface="Garamond"/>
              </a:rPr>
              <a:t>e.g., .50 FTE employees can convert up to 40 hours of leave, of which 20 hours can be ESL</a:t>
            </a:r>
          </a:p>
          <a:p>
            <a:r>
              <a:rPr lang="en-US" kern="0" baseline="0" dirty="0" smtClean="0">
                <a:latin typeface="Garamond"/>
              </a:rPr>
              <a:t>9/12 and 10/12 faculty can only convert up to 40 hours of ESL</a:t>
            </a:r>
          </a:p>
          <a:p>
            <a:r>
              <a:rPr lang="en-US" kern="0" baseline="0" dirty="0" smtClean="0">
                <a:latin typeface="Garamond"/>
              </a:rPr>
              <a:t>University provided 3 days of Administrative Leave at holidays</a:t>
            </a:r>
          </a:p>
          <a:p>
            <a:pPr lvl="1"/>
            <a:r>
              <a:rPr lang="en-US" kern="0" baseline="0" dirty="0" smtClean="0">
                <a:latin typeface="Garamond"/>
              </a:rPr>
              <a:t>Save this PTO for the conversion! </a:t>
            </a:r>
          </a:p>
          <a:p>
            <a:pPr marL="0" indent="0">
              <a:buNone/>
            </a:pPr>
            <a:endParaRPr lang="en-US" kern="0" baseline="0" dirty="0" smtClean="0">
              <a:latin typeface="Garamond"/>
            </a:endParaRPr>
          </a:p>
          <a:p>
            <a:pPr marL="0" indent="0">
              <a:buNone/>
            </a:pPr>
            <a:endParaRPr lang="en-US" kern="0" baseline="0" dirty="0" smtClean="0">
              <a:latin typeface="Garamond"/>
            </a:endParaRPr>
          </a:p>
          <a:p>
            <a:endParaRPr lang="en-US" sz="2800" kern="0" baseline="0" dirty="0" smtClean="0">
              <a:latin typeface="Garamond"/>
            </a:endParaRPr>
          </a:p>
          <a:p>
            <a:endParaRPr lang="en-US" sz="2800" kern="0" baseline="0" dirty="0" smtClean="0">
              <a:latin typeface="Garamond"/>
            </a:endParaRPr>
          </a:p>
          <a:p>
            <a:endParaRPr lang="en-US" sz="2000" kern="0" baseline="0" dirty="0" smtClean="0">
              <a:latin typeface="Garamond"/>
            </a:endParaRPr>
          </a:p>
        </p:txBody>
      </p:sp>
    </p:spTree>
    <p:extLst>
      <p:ext uri="{BB962C8B-B14F-4D97-AF65-F5344CB8AC3E}">
        <p14:creationId xmlns:p14="http://schemas.microsoft.com/office/powerpoint/2010/main" val="3139644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a:t>Leave Conversion Updates </a:t>
            </a:r>
            <a:endParaRPr lang="en-US" sz="3600" dirty="0">
              <a:latin typeface="Garamond" panose="02020404030301010803" pitchFamily="18" charset="0"/>
            </a:endParaRPr>
          </a:p>
        </p:txBody>
      </p:sp>
      <p:sp>
        <p:nvSpPr>
          <p:cNvPr id="2" name="Content Placeholder 1"/>
          <p:cNvSpPr>
            <a:spLocks noGrp="1"/>
          </p:cNvSpPr>
          <p:nvPr>
            <p:ph idx="1"/>
          </p:nvPr>
        </p:nvSpPr>
        <p:spPr>
          <a:xfrm>
            <a:off x="433754" y="1412631"/>
            <a:ext cx="8229600" cy="4936798"/>
          </a:xfrm>
        </p:spPr>
        <p:txBody>
          <a:bodyPr/>
          <a:lstStyle/>
          <a:p>
            <a:r>
              <a:rPr lang="en-US" sz="2800" dirty="0" smtClean="0"/>
              <a:t>Employees will complete forms to select leave conversion</a:t>
            </a:r>
          </a:p>
          <a:p>
            <a:pPr lvl="1"/>
            <a:r>
              <a:rPr lang="en-US" sz="2400" dirty="0" smtClean="0"/>
              <a:t>Form will be sent February 2</a:t>
            </a:r>
            <a:r>
              <a:rPr lang="en-US" sz="2400" baseline="30000" dirty="0" smtClean="0"/>
              <a:t>nd</a:t>
            </a:r>
            <a:r>
              <a:rPr lang="en-US" sz="2400" dirty="0" smtClean="0"/>
              <a:t>, due no later than </a:t>
            </a:r>
            <a:r>
              <a:rPr lang="en-US" sz="2400" b="1" dirty="0" smtClean="0">
                <a:solidFill>
                  <a:srgbClr val="FF0000"/>
                </a:solidFill>
              </a:rPr>
              <a:t>May 4</a:t>
            </a:r>
            <a:r>
              <a:rPr lang="en-US" sz="2400" b="1" baseline="30000" dirty="0" smtClean="0">
                <a:solidFill>
                  <a:srgbClr val="FF0000"/>
                </a:solidFill>
              </a:rPr>
              <a:t>th</a:t>
            </a:r>
            <a:r>
              <a:rPr lang="en-US" sz="2400" b="1" dirty="0" smtClean="0">
                <a:solidFill>
                  <a:srgbClr val="FF0000"/>
                </a:solidFill>
              </a:rPr>
              <a:t> </a:t>
            </a:r>
          </a:p>
          <a:p>
            <a:pPr lvl="2"/>
            <a:r>
              <a:rPr lang="en-US" dirty="0" smtClean="0"/>
              <a:t>Will include supervisor name to configure TAL </a:t>
            </a:r>
          </a:p>
          <a:p>
            <a:pPr lvl="2"/>
            <a:r>
              <a:rPr lang="en-US" sz="2400" dirty="0" smtClean="0"/>
              <a:t>All leave balances must be accurate </a:t>
            </a:r>
          </a:p>
          <a:p>
            <a:pPr lvl="1"/>
            <a:r>
              <a:rPr lang="en-US" sz="2400" dirty="0" smtClean="0"/>
              <a:t>Payroll Coordinators can designate funding sources </a:t>
            </a:r>
            <a:endParaRPr lang="en-US" sz="2400" dirty="0"/>
          </a:p>
          <a:p>
            <a:r>
              <a:rPr lang="en-US" sz="2800" dirty="0" smtClean="0"/>
              <a:t>Grant-funded employees can convert leave</a:t>
            </a:r>
          </a:p>
          <a:p>
            <a:pPr lvl="1"/>
            <a:r>
              <a:rPr lang="en-US" sz="2400" dirty="0" smtClean="0"/>
              <a:t>Can be funded from grant unless specifically prohibited</a:t>
            </a:r>
          </a:p>
          <a:p>
            <a:r>
              <a:rPr lang="en-US" sz="2800" dirty="0" smtClean="0"/>
              <a:t>Residents should contact GME office with questions </a:t>
            </a:r>
          </a:p>
          <a:p>
            <a:r>
              <a:rPr lang="en-US" sz="2800" dirty="0" smtClean="0"/>
              <a:t>Graduate students should contact Graduate College. </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909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a:t>Leave Conversion Updates </a:t>
            </a:r>
            <a:endParaRPr lang="en-US" sz="3600" dirty="0">
              <a:latin typeface="Garamond" panose="02020404030301010803" pitchFamily="18" charset="0"/>
            </a:endParaRPr>
          </a:p>
        </p:txBody>
      </p:sp>
      <p:sp>
        <p:nvSpPr>
          <p:cNvPr id="2" name="Content Placeholder 1"/>
          <p:cNvSpPr>
            <a:spLocks noGrp="1"/>
          </p:cNvSpPr>
          <p:nvPr>
            <p:ph idx="1"/>
          </p:nvPr>
        </p:nvSpPr>
        <p:spPr>
          <a:xfrm>
            <a:off x="433754" y="1412631"/>
            <a:ext cx="8229600" cy="4936798"/>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22370" y="1897048"/>
            <a:ext cx="5440166" cy="3885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363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Autofit/>
          </a:bodyPr>
          <a:lstStyle/>
          <a:p>
            <a:r>
              <a:rPr lang="en-US" sz="3600" dirty="0" smtClean="0"/>
              <a:t>New Hires in 2015 </a:t>
            </a:r>
            <a:endParaRPr lang="en-US" sz="3600" dirty="0">
              <a:latin typeface="Garamond" panose="02020404030301010803" pitchFamily="18" charset="0"/>
            </a:endParaRPr>
          </a:p>
        </p:txBody>
      </p:sp>
      <p:sp>
        <p:nvSpPr>
          <p:cNvPr id="2" name="Content Placeholder 1"/>
          <p:cNvSpPr>
            <a:spLocks noGrp="1"/>
          </p:cNvSpPr>
          <p:nvPr>
            <p:ph idx="1"/>
          </p:nvPr>
        </p:nvSpPr>
        <p:spPr/>
        <p:txBody>
          <a:bodyPr/>
          <a:lstStyle/>
          <a:p>
            <a:r>
              <a:rPr lang="en-US" sz="2800" dirty="0" smtClean="0"/>
              <a:t>Important to prepare new hires for transition to biweekly pay</a:t>
            </a:r>
          </a:p>
          <a:p>
            <a:pPr lvl="1"/>
            <a:r>
              <a:rPr lang="en-US" dirty="0" smtClean="0"/>
              <a:t>Discuss at interview and throughout hiring process </a:t>
            </a:r>
          </a:p>
          <a:p>
            <a:r>
              <a:rPr lang="en-US" sz="2800" dirty="0" smtClean="0"/>
              <a:t>Anyone hired after January will not accrue 80 hours of leave to cover the conversion</a:t>
            </a:r>
          </a:p>
          <a:p>
            <a:r>
              <a:rPr lang="en-US" sz="2800" dirty="0" smtClean="0"/>
              <a:t>Encourage new hires to save as much leave as possible</a:t>
            </a:r>
          </a:p>
          <a:p>
            <a:r>
              <a:rPr lang="en-US" sz="2800" dirty="0" smtClean="0"/>
              <a:t>Updated offer letter wording </a:t>
            </a:r>
          </a:p>
          <a:p>
            <a:r>
              <a:rPr lang="en-US" sz="2800" dirty="0" smtClean="0"/>
              <a:t>Lag between hire paperwork and ability to use web clock</a:t>
            </a:r>
          </a:p>
          <a:p>
            <a:endParaRPr lang="en-US" dirty="0" smtClean="0"/>
          </a:p>
          <a:p>
            <a:endParaRPr lang="en-US" dirty="0"/>
          </a:p>
          <a:p>
            <a:endParaRPr lang="en-US" dirty="0"/>
          </a:p>
        </p:txBody>
      </p:sp>
    </p:spTree>
    <p:extLst>
      <p:ext uri="{BB962C8B-B14F-4D97-AF65-F5344CB8AC3E}">
        <p14:creationId xmlns:p14="http://schemas.microsoft.com/office/powerpoint/2010/main" val="36868059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PATHNAME" val=" "/>
  <p:tag name="CURRENTADDINVERSION" val="1.1.06"/>
  <p:tag name="KEYWORDS" val="508059LO.ppt"/>
  <p:tag name="LP_D6D1F643B41B4D918D2E72C49753F075" val="38740.5269907407"/>
  <p:tag name="LP_6229425E57514813A361572BBDD0CEFD" val="38740.5298148148"/>
</p:tagLst>
</file>

<file path=ppt/theme/theme1.xml><?xml version="1.0" encoding="utf-8"?>
<a:theme xmlns:a="http://schemas.openxmlformats.org/drawingml/2006/main" name="Custom Design">
  <a:themeElements>
    <a:clrScheme name="Education">
      <a:dk1>
        <a:srgbClr val="000000"/>
      </a:dk1>
      <a:lt1>
        <a:srgbClr val="FFFFFF"/>
      </a:lt1>
      <a:dk2>
        <a:srgbClr val="675C53"/>
      </a:dk2>
      <a:lt2>
        <a:srgbClr val="FFFFFF"/>
      </a:lt2>
      <a:accent1>
        <a:srgbClr val="675C53"/>
      </a:accent1>
      <a:accent2>
        <a:srgbClr val="84A3C4"/>
      </a:accent2>
      <a:accent3>
        <a:srgbClr val="AAC2DF"/>
      </a:accent3>
      <a:accent4>
        <a:srgbClr val="C7C2BA"/>
      </a:accent4>
      <a:accent5>
        <a:srgbClr val="004165"/>
      </a:accent5>
      <a:accent6>
        <a:srgbClr val="5E95B8"/>
      </a:accent6>
      <a:hlink>
        <a:srgbClr val="84A3C4"/>
      </a:hlink>
      <a:folHlink>
        <a:srgbClr val="C7C2BA"/>
      </a:folHlink>
    </a:clrScheme>
    <a:fontScheme name="Wellspring+Stockamp">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tint val="100000"/>
            <a:shade val="100000"/>
            <a:satMod val="130000"/>
          </a:schemeClr>
        </a:solidFill>
        <a:effectLst/>
      </a:spPr>
      <a:bodyPr rtlCol="0" anchor="ctr"/>
      <a:lstStyle>
        <a:defPPr algn="ctr">
          <a:defRPr sz="2000" baseline="0" dirty="0" err="1" smtClean="0"/>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baseline="0" dirty="0">
            <a:latin typeface="+mj-lt"/>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et Document" ma:contentTypeID="0x010100F15240AECA06BF43A480B19C26495A5800D2F8307A4B027746A8106512DE3A6F9A" ma:contentTypeVersion="37" ma:contentTypeDescription="iNet Document Content Type" ma:contentTypeScope="" ma:versionID="7ef8b2714faddd8a31edba600d11ef3c">
  <xsd:schema xmlns:xsd="http://www.w3.org/2001/XMLSchema" xmlns:p="http://schemas.microsoft.com/office/2006/metadata/properties" xmlns:ns2="61a23f37-06d7-4c22-9e41-9f9bd88f8605" xmlns:ns4="e8092589-de81-4bd5-b216-d8c00f19e543" targetNamespace="http://schemas.microsoft.com/office/2006/metadata/properties" ma:root="true" ma:fieldsID="c63fcd317fbca9f4ea9b43b90bfc088d" ns2:_="" ns4:_="">
    <xsd:import namespace="61a23f37-06d7-4c22-9e41-9f9bd88f8605"/>
    <xsd:import namespace="e8092589-de81-4bd5-b216-d8c00f19e543"/>
    <xsd:element name="properties">
      <xsd:complexType>
        <xsd:sequence>
          <xsd:element name="documentManagement">
            <xsd:complexType>
              <xsd:all>
                <xsd:element ref="ns2:Description_x0020__x002f__x0020_Summary" minOccurs="0"/>
                <xsd:element ref="ns2:Review_x0020_Date"/>
                <xsd:element ref="ns2:Archive_x0020_Date" minOccurs="0"/>
                <xsd:element ref="ns2:Practice" minOccurs="0"/>
                <xsd:element ref="ns2:Document_x0020_Category"/>
                <xsd:element ref="ns2:Home_x0020_Page_x0020_Flag" minOccurs="0"/>
                <xsd:element ref="ns2:Display_x0020_Area" minOccurs="0"/>
                <xsd:element ref="ns4:Document_x0020_Type" minOccurs="0"/>
                <xsd:element ref="ns2:Office_x0020_Locations" minOccurs="0"/>
              </xsd:all>
            </xsd:complexType>
          </xsd:element>
        </xsd:sequence>
      </xsd:complexType>
    </xsd:element>
  </xsd:schema>
  <xsd:schema xmlns:xsd="http://www.w3.org/2001/XMLSchema" xmlns:dms="http://schemas.microsoft.com/office/2006/documentManagement/types" targetNamespace="61a23f37-06d7-4c22-9e41-9f9bd88f8605" elementFormDefault="qualified">
    <xsd:import namespace="http://schemas.microsoft.com/office/2006/documentManagement/types"/>
    <xsd:element name="Description_x0020__x002f__x0020_Summary" ma:index="8" nillable="true" ma:displayName="Description / Summary" ma:internalName="Description_x0020__x002F__x0020_Summary" ma:readOnly="false">
      <xsd:simpleType>
        <xsd:restriction base="dms:Note"/>
      </xsd:simpleType>
    </xsd:element>
    <xsd:element name="Review_x0020_Date" ma:index="9" ma:displayName="Review Date" ma:format="DateOnly" ma:internalName="Review_x0020_Date" ma:readOnly="false">
      <xsd:simpleType>
        <xsd:restriction base="dms:DateTime"/>
      </xsd:simpleType>
    </xsd:element>
    <xsd:element name="Archive_x0020_Date" ma:index="10" nillable="true" ma:displayName="Archive Date" ma:description="Date for Archival" ma:format="DateTime" ma:internalName="Archive_x0020_Date">
      <xsd:simpleType>
        <xsd:restriction base="dms:DateTime"/>
      </xsd:simpleType>
    </xsd:element>
    <xsd:element name="Practice" ma:index="11" nillable="true" ma:displayName="Brand" ma:format="RadioButtons" ma:internalName="Practice">
      <xsd:simpleType>
        <xsd:restriction base="dms:Choice">
          <xsd:enumeration value="Huron"/>
          <xsd:enumeration value="Huron Consulting Group"/>
          <xsd:enumeration value="Huron Education"/>
          <xsd:enumeration value="Huron Healthcare"/>
          <xsd:enumeration value="Huron Legal"/>
          <xsd:enumeration value="Huron Life Sciences"/>
          <xsd:enumeration value="Other"/>
        </xsd:restriction>
      </xsd:simpleType>
    </xsd:element>
    <xsd:element name="Document_x0020_Category" ma:index="13" ma:displayName="Document Category" ma:format="Dropdown" ma:internalName="Document_x0020_Category">
      <xsd:simpleType>
        <xsd:restriction base="dms:Choice">
          <xsd:enumeration value="Brochure"/>
          <xsd:enumeration value="Case Study"/>
          <xsd:enumeration value="Contract"/>
          <xsd:enumeration value="Form"/>
          <xsd:enumeration value="Job Aid"/>
          <xsd:enumeration value="Organization Chart"/>
          <xsd:enumeration value="Policy"/>
          <xsd:enumeration value="Practice Alert"/>
          <xsd:enumeration value="Sell Sheet"/>
          <xsd:enumeration value="Standard Presentation Deck"/>
          <xsd:enumeration value="Template"/>
          <xsd:enumeration value="White Paper"/>
          <xsd:enumeration value="Other"/>
          <xsd:enumeration value="BIO/CV"/>
        </xsd:restriction>
      </xsd:simpleType>
    </xsd:element>
    <xsd:element name="Home_x0020_Page_x0020_Flag" ma:index="14" nillable="true" ma:displayName="Home Page Flag" ma:default="No" ma:format="Dropdown" ma:internalName="Home_x0020_Page_x0020_Flag">
      <xsd:simpleType>
        <xsd:restriction base="dms:Choice">
          <xsd:enumeration value="Yes"/>
          <xsd:enumeration value="No"/>
        </xsd:restriction>
      </xsd:simpleType>
    </xsd:element>
    <xsd:element name="Display_x0020_Area" ma:index="15" nillable="true" ma:displayName="Display Area" ma:format="Dropdown" ma:internalName="Display_x0020_Area">
      <xsd:simpleType>
        <xsd:restriction base="dms:Choice">
          <xsd:enumeration value="BioCV"/>
          <xsd:enumeration value="Letterhead"/>
          <xsd:enumeration value="ppt"/>
        </xsd:restriction>
      </xsd:simpleType>
    </xsd:element>
    <xsd:element name="Office_x0020_Locations" ma:index="17" nillable="true" ma:displayName="Office" ma:format="Dropdown" ma:internalName="Office_x0020_Locations">
      <xsd:simpleType>
        <xsd:restriction base="dms:Choice">
          <xsd:enumeration value="All Offices"/>
          <xsd:enumeration value="Amman"/>
          <xsd:enumeration value="Atlanta"/>
          <xsd:enumeration value="Beaverton"/>
          <xsd:enumeration value="Boston"/>
          <xsd:enumeration value="Charlotte"/>
          <xsd:enumeration value="Chicago"/>
          <xsd:enumeration value="Dallas"/>
          <xsd:enumeration value="Detroit – Troy"/>
          <xsd:enumeration value="Dubai"/>
          <xsd:enumeration value="Houston"/>
          <xsd:enumeration value="Jeddah"/>
          <xsd:enumeration value="London"/>
          <xsd:enumeration value="Los Angeles"/>
          <xsd:enumeration value="Miramar"/>
          <xsd:enumeration value="New York"/>
          <xsd:enumeration value="Portland"/>
          <xsd:enumeration value="Riyadh"/>
          <xsd:enumeration value="San Diego"/>
          <xsd:enumeration value="Washington D.C."/>
          <xsd:enumeration value="Chicago – Document Review Center"/>
          <xsd:enumeration value="Houston – Document Review Center"/>
          <xsd:enumeration value="Miramar – Document Review Center"/>
          <xsd:enumeration value="Morrisville – Document Review Center"/>
          <xsd:enumeration value="New York – Document Review Center"/>
          <xsd:enumeration value="Washington D.C. – Digital Evidence Lab"/>
        </xsd:restriction>
      </xsd:simpleType>
    </xsd:element>
  </xsd:schema>
  <xsd:schema xmlns:xsd="http://www.w3.org/2001/XMLSchema" xmlns:dms="http://schemas.microsoft.com/office/2006/documentManagement/types" targetNamespace="e8092589-de81-4bd5-b216-d8c00f19e543" elementFormDefault="qualified">
    <xsd:import namespace="http://schemas.microsoft.com/office/2006/documentManagement/types"/>
    <xsd:element name="Document_x0020_Type" ma:index="16" nillable="true" ma:displayName="Document Type" ma:format="Dropdown" ma:internalName="Document_x0020_Type">
      <xsd:simpleType>
        <xsd:restriction base="dms:Choice">
          <xsd:enumeration value="Fax"/>
          <xsd:enumeration value="Letterhead"/>
          <xsd:enumeration value="Memo"/>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escription_x0020__x002f__x0020_Summary xmlns="61a23f37-06d7-4c22-9e41-9f9bd88f8605">Huron Education PowerPoint Presentation</Description_x0020__x002f__x0020_Summary>
    <Archive_x0020_Date xmlns="61a23f37-06d7-4c22-9e41-9f9bd88f8605" xsi:nil="true"/>
    <Practice xmlns="61a23f37-06d7-4c22-9e41-9f9bd88f8605">Huron Education</Practice>
    <Review_x0020_Date xmlns="61a23f37-06d7-4c22-9e41-9f9bd88f8605">2011-10-11T05:00:00+00:00</Review_x0020_Date>
    <Display_x0020_Area xmlns="61a23f37-06d7-4c22-9e41-9f9bd88f8605">ppt</Display_x0020_Area>
    <Office_x0020_Locations xmlns="61a23f37-06d7-4c22-9e41-9f9bd88f8605">All Offices</Office_x0020_Locations>
    <Home_x0020_Page_x0020_Flag xmlns="61a23f37-06d7-4c22-9e41-9f9bd88f8605">Yes</Home_x0020_Page_x0020_Flag>
    <Document_x0020_Type xmlns="e8092589-de81-4bd5-b216-d8c00f19e543" xsi:nil="true"/>
    <Document_x0020_Category xmlns="61a23f37-06d7-4c22-9e41-9f9bd88f8605">Template</Document_x0020_Category>
  </documentManagement>
</p:properties>
</file>

<file path=customXml/itemProps1.xml><?xml version="1.0" encoding="utf-8"?>
<ds:datastoreItem xmlns:ds="http://schemas.openxmlformats.org/officeDocument/2006/customXml" ds:itemID="{F6EA0371-A96A-4541-83BB-2BB01FA165D9}">
  <ds:schemaRefs>
    <ds:schemaRef ds:uri="http://schemas.microsoft.com/sharepoint/v3/contenttype/forms"/>
  </ds:schemaRefs>
</ds:datastoreItem>
</file>

<file path=customXml/itemProps2.xml><?xml version="1.0" encoding="utf-8"?>
<ds:datastoreItem xmlns:ds="http://schemas.openxmlformats.org/officeDocument/2006/customXml" ds:itemID="{73E3EE01-9519-4111-A6F9-8165E3DB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23f37-06d7-4c22-9e41-9f9bd88f8605"/>
    <ds:schemaRef ds:uri="e8092589-de81-4bd5-b216-d8c00f19e54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349BAC7-BF5C-4B78-AF19-494F732F186F}">
  <ds:schemaRef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e8092589-de81-4bd5-b216-d8c00f19e543"/>
    <ds:schemaRef ds:uri="61a23f37-06d7-4c22-9e41-9f9bd88f860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33380</TotalTime>
  <Words>2192</Words>
  <Application>Microsoft Office PowerPoint</Application>
  <PresentationFormat>On-screen Show (4:3)</PresentationFormat>
  <Paragraphs>391</Paragraphs>
  <Slides>38</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Arial Narrow</vt:lpstr>
      <vt:lpstr>Calibri</vt:lpstr>
      <vt:lpstr>Garamond</vt:lpstr>
      <vt:lpstr>Times New Roman</vt:lpstr>
      <vt:lpstr>Custom Design</vt:lpstr>
      <vt:lpstr>Time, Attendance and Leave  Town Hall Updates and Reminders </vt:lpstr>
      <vt:lpstr>Agenda</vt:lpstr>
      <vt:lpstr>Major Impacts </vt:lpstr>
      <vt:lpstr>Reasons for TAL Implementation </vt:lpstr>
      <vt:lpstr>Transition to Biweekly Pay </vt:lpstr>
      <vt:lpstr>Leave Conversion Updates </vt:lpstr>
      <vt:lpstr>Leave Conversion Updates </vt:lpstr>
      <vt:lpstr>Leave Conversion Updates </vt:lpstr>
      <vt:lpstr>New Hires in 2015 </vt:lpstr>
      <vt:lpstr>New Hires in 2015 </vt:lpstr>
      <vt:lpstr>PTO Accrual </vt:lpstr>
      <vt:lpstr>PTO Accrual: Update </vt:lpstr>
      <vt:lpstr>Biweekly Deduction Update </vt:lpstr>
      <vt:lpstr>Biweekly Deduction Reminder </vt:lpstr>
      <vt:lpstr>Biweekly Deduction Update </vt:lpstr>
      <vt:lpstr>Biweekly Deduction Reminder </vt:lpstr>
      <vt:lpstr>Resources and Support </vt:lpstr>
      <vt:lpstr>Resources and Support </vt:lpstr>
      <vt:lpstr>Resources and Support </vt:lpstr>
      <vt:lpstr>Leave Updates </vt:lpstr>
      <vt:lpstr>Leave Updates </vt:lpstr>
      <vt:lpstr>Overtime Updates </vt:lpstr>
      <vt:lpstr>Comp Time Updates </vt:lpstr>
      <vt:lpstr>Job Changes in 2015 </vt:lpstr>
      <vt:lpstr>TAL System</vt:lpstr>
      <vt:lpstr>TAL System</vt:lpstr>
      <vt:lpstr>TAL System </vt:lpstr>
      <vt:lpstr>Time Clocks </vt:lpstr>
      <vt:lpstr>Time Clock Screens</vt:lpstr>
      <vt:lpstr>Time Clock Screens</vt:lpstr>
      <vt:lpstr>Time Clock Screens</vt:lpstr>
      <vt:lpstr>Time Clock Screens</vt:lpstr>
      <vt:lpstr>Tracking Hours for ACA</vt:lpstr>
      <vt:lpstr>Supervisors and Approvers </vt:lpstr>
      <vt:lpstr>403(b) and 457(b) Timing</vt:lpstr>
      <vt:lpstr>Training</vt:lpstr>
      <vt:lpstr>New Features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Huron Education PowerPoint Presentation</dc:title>
  <dc:creator>Neish Gosalia</dc:creator>
  <cp:keywords>Education PPT deck template</cp:keywords>
  <cp:lastModifiedBy>Zavy, Lyndi L.  (HSC)</cp:lastModifiedBy>
  <cp:revision>2152</cp:revision>
  <cp:lastPrinted>2014-11-26T14:17:19Z</cp:lastPrinted>
  <dcterms:created xsi:type="dcterms:W3CDTF">2011-01-30T05:18:04Z</dcterms:created>
  <dcterms:modified xsi:type="dcterms:W3CDTF">2015-02-16T18:46:34Z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0x010100F15240AECA06BF43A480B19C26495A5800D2F8307A4B027746A8106512DE3A6F9A</vt:lpwstr>
  </property>
  <property fmtid="{D5CDD505-2E9C-101B-9397-08002B2CF9AE}" pid="3" name="Order">
    <vt:r8>22300</vt:r8>
  </property>
</Properties>
</file>